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3"/>
    <p:sldId id="257" r:id="rId24"/>
    <p:sldId id="258" r:id="rId25"/>
    <p:sldId id="259" r:id="rId26"/>
    <p:sldId id="260" r:id="rId27"/>
    <p:sldId id="261" r:id="rId28"/>
    <p:sldId id="262" r:id="rId29"/>
    <p:sldId id="263" r:id="rId30"/>
    <p:sldId id="264" r:id="rId31"/>
    <p:sldId id="265" r:id="rId32"/>
    <p:sldId id="266" r:id="rId33"/>
    <p:sldId id="267" r:id="rId34"/>
    <p:sldId id="268" r:id="rId35"/>
    <p:sldId id="269" r:id="rId36"/>
  </p:sldIdLst>
  <p:sldSz cx="18288000" cy="10287000"/>
  <p:notesSz cx="6858000" cy="9144000"/>
  <p:embeddedFontLst>
    <p:embeddedFont>
      <p:font typeface="Tenor Sans" charset="1" panose="02000000000000000000"/>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Gagalin" charset="1" panose="00000500000000000000"/>
      <p:regular r:id="rId11"/>
    </p:embeddedFont>
    <p:embeddedFont>
      <p:font typeface="Maharlika" charset="1" panose="00000000000000000000"/>
      <p:regular r:id="rId12"/>
    </p:embeddedFont>
    <p:embeddedFont>
      <p:font typeface="Canva Sans 2" charset="1" panose="020B0503030501040103"/>
      <p:regular r:id="rId13"/>
    </p:embeddedFont>
    <p:embeddedFont>
      <p:font typeface="Canva Sans 2 Bold" charset="1" panose="020B0803030501040103"/>
      <p:regular r:id="rId14"/>
    </p:embeddedFont>
    <p:embeddedFont>
      <p:font typeface="Canva Sans 2 Italics" charset="1" panose="020B0503030501040103"/>
      <p:regular r:id="rId15"/>
    </p:embeddedFont>
    <p:embeddedFont>
      <p:font typeface="Canva Sans 2 Bold Italics" charset="1" panose="020B0803030501040103"/>
      <p:regular r:id="rId16"/>
    </p:embeddedFont>
    <p:embeddedFont>
      <p:font typeface="Canva Sans 1" charset="1" panose="020B0503030501040103"/>
      <p:regular r:id="rId17"/>
    </p:embeddedFont>
    <p:embeddedFont>
      <p:font typeface="Canva Sans 1 Bold" charset="1" panose="020B0803030501040103"/>
      <p:regular r:id="rId18"/>
    </p:embeddedFont>
    <p:embeddedFont>
      <p:font typeface="Canva Sans 1 Italics" charset="1" panose="020B0503030501040103"/>
      <p:regular r:id="rId19"/>
    </p:embeddedFont>
    <p:embeddedFont>
      <p:font typeface="Canva Sans 1 Bold Italics" charset="1" panose="020B0803030501040103"/>
      <p:regular r:id="rId20"/>
    </p:embeddedFont>
    <p:embeddedFont>
      <p:font typeface="Canva Sans 1 Medium" charset="1" panose="020B0603030501040103"/>
      <p:regular r:id="rId21"/>
    </p:embeddedFont>
    <p:embeddedFont>
      <p:font typeface="Canva Sans 1 Medium Italics" charset="1" panose="020B0603030501040103"/>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slides/slide1.xml" Type="http://schemas.openxmlformats.org/officeDocument/2006/relationships/slide"/><Relationship Id="rId24" Target="slides/slide2.xml" Type="http://schemas.openxmlformats.org/officeDocument/2006/relationships/slide"/><Relationship Id="rId25" Target="slides/slide3.xml" Type="http://schemas.openxmlformats.org/officeDocument/2006/relationships/slide"/><Relationship Id="rId26" Target="slides/slide4.xml" Type="http://schemas.openxmlformats.org/officeDocument/2006/relationships/slide"/><Relationship Id="rId27" Target="slides/slide5.xml" Type="http://schemas.openxmlformats.org/officeDocument/2006/relationships/slide"/><Relationship Id="rId28" Target="slides/slide6.xml" Type="http://schemas.openxmlformats.org/officeDocument/2006/relationships/slide"/><Relationship Id="rId29" Target="slides/slide7.xml" Type="http://schemas.openxmlformats.org/officeDocument/2006/relationships/slide"/><Relationship Id="rId3" Target="viewProps.xml" Type="http://schemas.openxmlformats.org/officeDocument/2006/relationships/viewProps"/><Relationship Id="rId30" Target="slides/slide8.xml" Type="http://schemas.openxmlformats.org/officeDocument/2006/relationships/slide"/><Relationship Id="rId31" Target="slides/slide9.xml" Type="http://schemas.openxmlformats.org/officeDocument/2006/relationships/slide"/><Relationship Id="rId32" Target="slides/slide10.xml" Type="http://schemas.openxmlformats.org/officeDocument/2006/relationships/slide"/><Relationship Id="rId33" Target="slides/slide11.xml" Type="http://schemas.openxmlformats.org/officeDocument/2006/relationships/slide"/><Relationship Id="rId34" Target="slides/slide12.xml" Type="http://schemas.openxmlformats.org/officeDocument/2006/relationships/slide"/><Relationship Id="rId35" Target="slides/slide13.xml" Type="http://schemas.openxmlformats.org/officeDocument/2006/relationships/slide"/><Relationship Id="rId36" Target="slides/slide14.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2" Target="../media/image1.gif"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1245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273741" y="8284564"/>
            <a:ext cx="2484288" cy="832236"/>
          </a:xfrm>
          <a:prstGeom prst="rect">
            <a:avLst/>
          </a:prstGeom>
        </p:spPr>
      </p:pic>
      <p:pic>
        <p:nvPicPr>
          <p:cNvPr name="Picture 3" id="3"/>
          <p:cNvPicPr>
            <a:picLocks noChangeAspect="true"/>
          </p:cNvPicPr>
          <p:nvPr/>
        </p:nvPicPr>
        <p:blipFill>
          <a:blip r:embed="rId2"/>
          <a:srcRect l="0" t="0" r="0" b="0"/>
          <a:stretch>
            <a:fillRect/>
          </a:stretch>
        </p:blipFill>
        <p:spPr>
          <a:xfrm flipH="false" flipV="false" rot="0">
            <a:off x="4405729" y="8284564"/>
            <a:ext cx="2484288" cy="832236"/>
          </a:xfrm>
          <a:prstGeom prst="rect">
            <a:avLst/>
          </a:prstGeom>
        </p:spPr>
      </p:pic>
      <p:pic>
        <p:nvPicPr>
          <p:cNvPr name="Picture 4" id="4"/>
          <p:cNvPicPr>
            <a:picLocks noChangeAspect="true"/>
          </p:cNvPicPr>
          <p:nvPr/>
        </p:nvPicPr>
        <p:blipFill>
          <a:blip r:embed="rId2"/>
          <a:srcRect l="0" t="0" r="0" b="0"/>
          <a:stretch>
            <a:fillRect/>
          </a:stretch>
        </p:blipFill>
        <p:spPr>
          <a:xfrm flipH="false" flipV="false" rot="0">
            <a:off x="7871092" y="8284564"/>
            <a:ext cx="2484288" cy="832236"/>
          </a:xfrm>
          <a:prstGeom prst="rect">
            <a:avLst/>
          </a:prstGeom>
        </p:spPr>
      </p:pic>
      <p:pic>
        <p:nvPicPr>
          <p:cNvPr name="Picture 5" id="5"/>
          <p:cNvPicPr>
            <a:picLocks noChangeAspect="true"/>
          </p:cNvPicPr>
          <p:nvPr/>
        </p:nvPicPr>
        <p:blipFill>
          <a:blip r:embed="rId2"/>
          <a:srcRect l="0" t="0" r="0" b="0"/>
          <a:stretch>
            <a:fillRect/>
          </a:stretch>
        </p:blipFill>
        <p:spPr>
          <a:xfrm flipH="false" flipV="false" rot="0">
            <a:off x="11508336" y="8284564"/>
            <a:ext cx="2484288" cy="832236"/>
          </a:xfrm>
          <a:prstGeom prst="rect">
            <a:avLst/>
          </a:prstGeom>
        </p:spPr>
      </p:pic>
      <p:grpSp>
        <p:nvGrpSpPr>
          <p:cNvPr name="Group 6" id="6"/>
          <p:cNvGrpSpPr/>
          <p:nvPr/>
        </p:nvGrpSpPr>
        <p:grpSpPr>
          <a:xfrm rot="0">
            <a:off x="4607598" y="8479886"/>
            <a:ext cx="441592" cy="44159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8" id="8"/>
            <p:cNvSpPr txBox="true"/>
            <p:nvPr/>
          </p:nvSpPr>
          <p:spPr>
            <a:xfrm>
              <a:off x="76200" y="95250"/>
              <a:ext cx="660400" cy="641350"/>
            </a:xfrm>
            <a:prstGeom prst="rect">
              <a:avLst/>
            </a:prstGeom>
          </p:spPr>
          <p:txBody>
            <a:bodyPr anchor="ctr" rtlCol="false" tIns="50800" lIns="50800" bIns="50800" rIns="50800"/>
            <a:lstStyle/>
            <a:p>
              <a:pPr algn="ctr">
                <a:lnSpc>
                  <a:spcPts val="2266"/>
                </a:lnSpc>
              </a:pPr>
            </a:p>
          </p:txBody>
        </p:sp>
      </p:grpSp>
      <p:grpSp>
        <p:nvGrpSpPr>
          <p:cNvPr name="Group 9" id="9"/>
          <p:cNvGrpSpPr/>
          <p:nvPr/>
        </p:nvGrpSpPr>
        <p:grpSpPr>
          <a:xfrm rot="0">
            <a:off x="8071117" y="8479886"/>
            <a:ext cx="441592" cy="44159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1" id="11"/>
            <p:cNvSpPr txBox="true"/>
            <p:nvPr/>
          </p:nvSpPr>
          <p:spPr>
            <a:xfrm>
              <a:off x="76200" y="95250"/>
              <a:ext cx="660400" cy="641350"/>
            </a:xfrm>
            <a:prstGeom prst="rect">
              <a:avLst/>
            </a:prstGeom>
          </p:spPr>
          <p:txBody>
            <a:bodyPr anchor="ctr" rtlCol="false" tIns="50800" lIns="50800" bIns="50800" rIns="50800"/>
            <a:lstStyle/>
            <a:p>
              <a:pPr algn="ctr">
                <a:lnSpc>
                  <a:spcPts val="2266"/>
                </a:lnSpc>
              </a:pPr>
            </a:p>
          </p:txBody>
        </p:sp>
      </p:grpSp>
      <p:grpSp>
        <p:nvGrpSpPr>
          <p:cNvPr name="Group 12" id="12"/>
          <p:cNvGrpSpPr/>
          <p:nvPr/>
        </p:nvGrpSpPr>
        <p:grpSpPr>
          <a:xfrm rot="0">
            <a:off x="11708361" y="8479886"/>
            <a:ext cx="441592" cy="44159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4" id="14"/>
            <p:cNvSpPr txBox="true"/>
            <p:nvPr/>
          </p:nvSpPr>
          <p:spPr>
            <a:xfrm>
              <a:off x="76200" y="95250"/>
              <a:ext cx="660400" cy="641350"/>
            </a:xfrm>
            <a:prstGeom prst="rect">
              <a:avLst/>
            </a:prstGeom>
          </p:spPr>
          <p:txBody>
            <a:bodyPr anchor="ctr" rtlCol="false" tIns="50800" lIns="50800" bIns="50800" rIns="50800"/>
            <a:lstStyle/>
            <a:p>
              <a:pPr algn="ctr">
                <a:lnSpc>
                  <a:spcPts val="2266"/>
                </a:lnSpc>
              </a:pPr>
            </a:p>
          </p:txBody>
        </p:sp>
      </p:grpSp>
      <p:sp>
        <p:nvSpPr>
          <p:cNvPr name="Freeform 15" id="15"/>
          <p:cNvSpPr/>
          <p:nvPr/>
        </p:nvSpPr>
        <p:spPr>
          <a:xfrm flipH="false" flipV="false" rot="0">
            <a:off x="11679786" y="8449539"/>
            <a:ext cx="502287" cy="502287"/>
          </a:xfrm>
          <a:custGeom>
            <a:avLst/>
            <a:gdLst/>
            <a:ahLst/>
            <a:cxnLst/>
            <a:rect r="r" b="b" t="t" l="l"/>
            <a:pathLst>
              <a:path h="502287" w="502287">
                <a:moveTo>
                  <a:pt x="0" y="0"/>
                </a:moveTo>
                <a:lnTo>
                  <a:pt x="502287" y="0"/>
                </a:lnTo>
                <a:lnTo>
                  <a:pt x="502287" y="502286"/>
                </a:lnTo>
                <a:lnTo>
                  <a:pt x="0" y="5022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8042542" y="8449539"/>
            <a:ext cx="502287" cy="502287"/>
          </a:xfrm>
          <a:custGeom>
            <a:avLst/>
            <a:gdLst/>
            <a:ahLst/>
            <a:cxnLst/>
            <a:rect r="r" b="b" t="t" l="l"/>
            <a:pathLst>
              <a:path h="502287" w="502287">
                <a:moveTo>
                  <a:pt x="0" y="0"/>
                </a:moveTo>
                <a:lnTo>
                  <a:pt x="502286" y="0"/>
                </a:lnTo>
                <a:lnTo>
                  <a:pt x="502286" y="502286"/>
                </a:lnTo>
                <a:lnTo>
                  <a:pt x="0" y="5022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4577250" y="8449539"/>
            <a:ext cx="502287" cy="502287"/>
          </a:xfrm>
          <a:custGeom>
            <a:avLst/>
            <a:gdLst/>
            <a:ahLst/>
            <a:cxnLst/>
            <a:rect r="r" b="b" t="t" l="l"/>
            <a:pathLst>
              <a:path h="502287" w="502287">
                <a:moveTo>
                  <a:pt x="0" y="0"/>
                </a:moveTo>
                <a:lnTo>
                  <a:pt x="502287" y="0"/>
                </a:lnTo>
                <a:lnTo>
                  <a:pt x="502287" y="502286"/>
                </a:lnTo>
                <a:lnTo>
                  <a:pt x="0" y="50228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8" id="18"/>
          <p:cNvGrpSpPr/>
          <p:nvPr/>
        </p:nvGrpSpPr>
        <p:grpSpPr>
          <a:xfrm rot="0">
            <a:off x="1465776" y="8479886"/>
            <a:ext cx="441592" cy="44159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0" id="20"/>
            <p:cNvSpPr txBox="true"/>
            <p:nvPr/>
          </p:nvSpPr>
          <p:spPr>
            <a:xfrm>
              <a:off x="76200" y="95250"/>
              <a:ext cx="660400" cy="641350"/>
            </a:xfrm>
            <a:prstGeom prst="rect">
              <a:avLst/>
            </a:prstGeom>
          </p:spPr>
          <p:txBody>
            <a:bodyPr anchor="ctr" rtlCol="false" tIns="50800" lIns="50800" bIns="50800" rIns="50800"/>
            <a:lstStyle/>
            <a:p>
              <a:pPr algn="ctr">
                <a:lnSpc>
                  <a:spcPts val="2266"/>
                </a:lnSpc>
              </a:pPr>
            </a:p>
          </p:txBody>
        </p:sp>
      </p:grpSp>
      <p:sp>
        <p:nvSpPr>
          <p:cNvPr name="Freeform 21" id="21"/>
          <p:cNvSpPr/>
          <p:nvPr/>
        </p:nvSpPr>
        <p:spPr>
          <a:xfrm flipH="false" flipV="false" rot="0">
            <a:off x="1435429" y="8449539"/>
            <a:ext cx="502287" cy="502287"/>
          </a:xfrm>
          <a:custGeom>
            <a:avLst/>
            <a:gdLst/>
            <a:ahLst/>
            <a:cxnLst/>
            <a:rect r="r" b="b" t="t" l="l"/>
            <a:pathLst>
              <a:path h="502287" w="502287">
                <a:moveTo>
                  <a:pt x="0" y="0"/>
                </a:moveTo>
                <a:lnTo>
                  <a:pt x="502287" y="0"/>
                </a:lnTo>
                <a:lnTo>
                  <a:pt x="502287" y="502286"/>
                </a:lnTo>
                <a:lnTo>
                  <a:pt x="0" y="50228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2" id="22"/>
          <p:cNvSpPr/>
          <p:nvPr/>
        </p:nvSpPr>
        <p:spPr>
          <a:xfrm flipH="false" flipV="false" rot="0">
            <a:off x="9877824" y="-46245"/>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11"/>
            <a:stretch>
              <a:fillRect l="0" t="0" r="0" b="0"/>
            </a:stretch>
          </a:blipFill>
        </p:spPr>
      </p:sp>
      <p:sp>
        <p:nvSpPr>
          <p:cNvPr name="TextBox 23" id="23"/>
          <p:cNvSpPr txBox="true"/>
          <p:nvPr/>
        </p:nvSpPr>
        <p:spPr>
          <a:xfrm rot="0">
            <a:off x="459327" y="3127484"/>
            <a:ext cx="9418496" cy="2320291"/>
          </a:xfrm>
          <a:prstGeom prst="rect">
            <a:avLst/>
          </a:prstGeom>
        </p:spPr>
        <p:txBody>
          <a:bodyPr anchor="t" rtlCol="false" tIns="0" lIns="0" bIns="0" rIns="0">
            <a:spAutoFit/>
          </a:bodyPr>
          <a:lstStyle/>
          <a:p>
            <a:pPr>
              <a:lnSpc>
                <a:spcPts val="8580"/>
              </a:lnSpc>
            </a:pPr>
            <a:r>
              <a:rPr lang="en-US" sz="11000">
                <a:solidFill>
                  <a:srgbClr val="FDFBFB"/>
                </a:solidFill>
                <a:latin typeface="Gagalin"/>
              </a:rPr>
              <a:t>BRAIN TUMOR</a:t>
            </a:r>
          </a:p>
          <a:p>
            <a:pPr>
              <a:lnSpc>
                <a:spcPts val="8580"/>
              </a:lnSpc>
            </a:pPr>
            <a:r>
              <a:rPr lang="en-US" sz="11000">
                <a:solidFill>
                  <a:srgbClr val="FDFBFB"/>
                </a:solidFill>
                <a:latin typeface="Gagalin"/>
              </a:rPr>
              <a:t> SEGMENTATION</a:t>
            </a:r>
          </a:p>
        </p:txBody>
      </p:sp>
      <p:sp>
        <p:nvSpPr>
          <p:cNvPr name="TextBox 24" id="24"/>
          <p:cNvSpPr txBox="true"/>
          <p:nvPr/>
        </p:nvSpPr>
        <p:spPr>
          <a:xfrm rot="0">
            <a:off x="2233299" y="8494719"/>
            <a:ext cx="1715230" cy="497652"/>
          </a:xfrm>
          <a:prstGeom prst="rect">
            <a:avLst/>
          </a:prstGeom>
        </p:spPr>
        <p:txBody>
          <a:bodyPr anchor="t" rtlCol="false" tIns="0" lIns="0" bIns="0" rIns="0">
            <a:spAutoFit/>
          </a:bodyPr>
          <a:lstStyle/>
          <a:p>
            <a:pPr algn="l" marL="0" indent="0" lvl="0">
              <a:lnSpc>
                <a:spcPts val="1845"/>
              </a:lnSpc>
              <a:spcBef>
                <a:spcPct val="0"/>
              </a:spcBef>
            </a:pPr>
            <a:r>
              <a:rPr lang="en-US" sz="2365" strike="noStrike" u="none">
                <a:solidFill>
                  <a:srgbClr val="FFFFFF"/>
                </a:solidFill>
                <a:latin typeface="Gagalin"/>
              </a:rPr>
              <a:t>MOSTAFA TAREK</a:t>
            </a:r>
          </a:p>
        </p:txBody>
      </p:sp>
      <p:sp>
        <p:nvSpPr>
          <p:cNvPr name="TextBox 25" id="25"/>
          <p:cNvSpPr txBox="true"/>
          <p:nvPr/>
        </p:nvSpPr>
        <p:spPr>
          <a:xfrm rot="0">
            <a:off x="5365287" y="8494719"/>
            <a:ext cx="2048605" cy="497652"/>
          </a:xfrm>
          <a:prstGeom prst="rect">
            <a:avLst/>
          </a:prstGeom>
        </p:spPr>
        <p:txBody>
          <a:bodyPr anchor="t" rtlCol="false" tIns="0" lIns="0" bIns="0" rIns="0">
            <a:spAutoFit/>
          </a:bodyPr>
          <a:lstStyle/>
          <a:p>
            <a:pPr>
              <a:lnSpc>
                <a:spcPts val="1845"/>
              </a:lnSpc>
            </a:pPr>
            <a:r>
              <a:rPr lang="en-US" sz="2365">
                <a:solidFill>
                  <a:srgbClr val="FFFFFF"/>
                </a:solidFill>
                <a:latin typeface="Gagalin"/>
              </a:rPr>
              <a:t>MOHAMED</a:t>
            </a:r>
          </a:p>
          <a:p>
            <a:pPr algn="l" marL="0" indent="0" lvl="0">
              <a:lnSpc>
                <a:spcPts val="1845"/>
              </a:lnSpc>
              <a:spcBef>
                <a:spcPct val="0"/>
              </a:spcBef>
            </a:pPr>
            <a:r>
              <a:rPr lang="en-US" sz="2365">
                <a:solidFill>
                  <a:srgbClr val="FFFFFF"/>
                </a:solidFill>
                <a:latin typeface="Gagalin"/>
              </a:rPr>
              <a:t>EZZ AL-REGAL</a:t>
            </a:r>
          </a:p>
        </p:txBody>
      </p:sp>
      <p:sp>
        <p:nvSpPr>
          <p:cNvPr name="TextBox 26" id="26"/>
          <p:cNvSpPr txBox="true"/>
          <p:nvPr/>
        </p:nvSpPr>
        <p:spPr>
          <a:xfrm rot="0">
            <a:off x="8830650" y="8494719"/>
            <a:ext cx="2220486" cy="497652"/>
          </a:xfrm>
          <a:prstGeom prst="rect">
            <a:avLst/>
          </a:prstGeom>
        </p:spPr>
        <p:txBody>
          <a:bodyPr anchor="t" rtlCol="false" tIns="0" lIns="0" bIns="0" rIns="0">
            <a:spAutoFit/>
          </a:bodyPr>
          <a:lstStyle/>
          <a:p>
            <a:pPr algn="l" marL="0" indent="0" lvl="0">
              <a:lnSpc>
                <a:spcPts val="1845"/>
              </a:lnSpc>
              <a:spcBef>
                <a:spcPct val="0"/>
              </a:spcBef>
            </a:pPr>
            <a:r>
              <a:rPr lang="en-US" sz="2365">
                <a:solidFill>
                  <a:srgbClr val="FFFFFF"/>
                </a:solidFill>
                <a:latin typeface="Gagalin"/>
              </a:rPr>
              <a:t>ABD EL-RAHMAN AHMED</a:t>
            </a:r>
          </a:p>
        </p:txBody>
      </p:sp>
      <p:sp>
        <p:nvSpPr>
          <p:cNvPr name="TextBox 27" id="27"/>
          <p:cNvSpPr txBox="true"/>
          <p:nvPr/>
        </p:nvSpPr>
        <p:spPr>
          <a:xfrm rot="0">
            <a:off x="12467894" y="8513769"/>
            <a:ext cx="1715230" cy="269052"/>
          </a:xfrm>
          <a:prstGeom prst="rect">
            <a:avLst/>
          </a:prstGeom>
        </p:spPr>
        <p:txBody>
          <a:bodyPr anchor="t" rtlCol="false" tIns="0" lIns="0" bIns="0" rIns="0">
            <a:spAutoFit/>
          </a:bodyPr>
          <a:lstStyle/>
          <a:p>
            <a:pPr algn="l" marL="0" indent="0" lvl="0">
              <a:lnSpc>
                <a:spcPts val="1845"/>
              </a:lnSpc>
              <a:spcBef>
                <a:spcPct val="0"/>
              </a:spcBef>
            </a:pPr>
            <a:r>
              <a:rPr lang="en-US" sz="2365">
                <a:solidFill>
                  <a:srgbClr val="FFFFFF"/>
                </a:solidFill>
                <a:latin typeface="Gagalin"/>
              </a:rPr>
              <a:t>AMR SAMIR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1245E"/>
        </a:solidFill>
      </p:bgPr>
    </p:bg>
    <p:spTree>
      <p:nvGrpSpPr>
        <p:cNvPr id="1" name=""/>
        <p:cNvGrpSpPr/>
        <p:nvPr/>
      </p:nvGrpSpPr>
      <p:grpSpPr>
        <a:xfrm>
          <a:off x="0" y="0"/>
          <a:ext cx="0" cy="0"/>
          <a:chOff x="0" y="0"/>
          <a:chExt cx="0" cy="0"/>
        </a:xfrm>
      </p:grpSpPr>
      <p:grpSp>
        <p:nvGrpSpPr>
          <p:cNvPr name="Group 2" id="2"/>
          <p:cNvGrpSpPr/>
          <p:nvPr/>
        </p:nvGrpSpPr>
        <p:grpSpPr>
          <a:xfrm rot="0">
            <a:off x="2399252" y="2425743"/>
            <a:ext cx="4306927" cy="2147600"/>
            <a:chOff x="0" y="0"/>
            <a:chExt cx="1046652" cy="521901"/>
          </a:xfrm>
        </p:grpSpPr>
        <p:sp>
          <p:nvSpPr>
            <p:cNvPr name="Freeform 3" id="3"/>
            <p:cNvSpPr/>
            <p:nvPr/>
          </p:nvSpPr>
          <p:spPr>
            <a:xfrm flipH="false" flipV="false" rot="0">
              <a:off x="0" y="0"/>
              <a:ext cx="1046652" cy="521901"/>
            </a:xfrm>
            <a:custGeom>
              <a:avLst/>
              <a:gdLst/>
              <a:ahLst/>
              <a:cxnLst/>
              <a:rect r="r" b="b" t="t" l="l"/>
              <a:pathLst>
                <a:path h="521901" w="1046652">
                  <a:moveTo>
                    <a:pt x="32356" y="0"/>
                  </a:moveTo>
                  <a:lnTo>
                    <a:pt x="1014296" y="0"/>
                  </a:lnTo>
                  <a:cubicBezTo>
                    <a:pt x="1032166" y="0"/>
                    <a:pt x="1046652" y="14486"/>
                    <a:pt x="1046652" y="32356"/>
                  </a:cubicBezTo>
                  <a:lnTo>
                    <a:pt x="1046652" y="489545"/>
                  </a:lnTo>
                  <a:cubicBezTo>
                    <a:pt x="1046652" y="498127"/>
                    <a:pt x="1043243" y="506356"/>
                    <a:pt x="1037175" y="512424"/>
                  </a:cubicBezTo>
                  <a:cubicBezTo>
                    <a:pt x="1031107" y="518492"/>
                    <a:pt x="1022877" y="521901"/>
                    <a:pt x="1014296" y="521901"/>
                  </a:cubicBezTo>
                  <a:lnTo>
                    <a:pt x="32356" y="521901"/>
                  </a:lnTo>
                  <a:cubicBezTo>
                    <a:pt x="23775" y="521901"/>
                    <a:pt x="15545" y="518492"/>
                    <a:pt x="9477" y="512424"/>
                  </a:cubicBezTo>
                  <a:cubicBezTo>
                    <a:pt x="3409" y="506356"/>
                    <a:pt x="0" y="498127"/>
                    <a:pt x="0" y="489545"/>
                  </a:cubicBezTo>
                  <a:lnTo>
                    <a:pt x="0" y="32356"/>
                  </a:lnTo>
                  <a:cubicBezTo>
                    <a:pt x="0" y="23775"/>
                    <a:pt x="3409" y="15545"/>
                    <a:pt x="9477" y="9477"/>
                  </a:cubicBezTo>
                  <a:cubicBezTo>
                    <a:pt x="15545" y="3409"/>
                    <a:pt x="23775" y="0"/>
                    <a:pt x="32356" y="0"/>
                  </a:cubicBezTo>
                  <a:close/>
                </a:path>
              </a:pathLst>
            </a:custGeom>
            <a:gradFill rotWithShape="true">
              <a:gsLst>
                <a:gs pos="0">
                  <a:srgbClr val="004AAD">
                    <a:alpha val="100000"/>
                  </a:srgbClr>
                </a:gs>
                <a:gs pos="100000">
                  <a:srgbClr val="CB6CE6">
                    <a:alpha val="100000"/>
                  </a:srgbClr>
                </a:gs>
              </a:gsLst>
              <a:lin ang="0"/>
            </a:gradFill>
            <a:ln w="38100" cap="sq">
              <a:gradFill>
                <a:gsLst>
                  <a:gs pos="0">
                    <a:srgbClr val="5170FF">
                      <a:alpha val="100000"/>
                    </a:srgbClr>
                  </a:gs>
                  <a:gs pos="100000">
                    <a:srgbClr val="FF66C4">
                      <a:alpha val="100000"/>
                    </a:srgbClr>
                  </a:gs>
                </a:gsLst>
                <a:lin ang="0"/>
              </a:gradFill>
              <a:prstDash val="solid"/>
              <a:miter/>
            </a:ln>
          </p:spPr>
        </p:sp>
        <p:sp>
          <p:nvSpPr>
            <p:cNvPr name="TextBox 4" id="4"/>
            <p:cNvSpPr txBox="true"/>
            <p:nvPr/>
          </p:nvSpPr>
          <p:spPr>
            <a:xfrm>
              <a:off x="0" y="-47625"/>
              <a:ext cx="1046652" cy="569526"/>
            </a:xfrm>
            <a:prstGeom prst="rect">
              <a:avLst/>
            </a:prstGeom>
          </p:spPr>
          <p:txBody>
            <a:bodyPr anchor="ctr" rtlCol="false" tIns="50800" lIns="50800" bIns="50800" rIns="50800"/>
            <a:lstStyle/>
            <a:p>
              <a:pPr algn="ctr">
                <a:lnSpc>
                  <a:spcPts val="3212"/>
                </a:lnSpc>
              </a:pPr>
            </a:p>
          </p:txBody>
        </p:sp>
      </p:grpSp>
      <p:sp>
        <p:nvSpPr>
          <p:cNvPr name="TextBox 5" id="5"/>
          <p:cNvSpPr txBox="true"/>
          <p:nvPr/>
        </p:nvSpPr>
        <p:spPr>
          <a:xfrm rot="0">
            <a:off x="3290507" y="952500"/>
            <a:ext cx="9704708" cy="803917"/>
          </a:xfrm>
          <a:prstGeom prst="rect">
            <a:avLst/>
          </a:prstGeom>
        </p:spPr>
        <p:txBody>
          <a:bodyPr anchor="t" rtlCol="false" tIns="0" lIns="0" bIns="0" rIns="0">
            <a:spAutoFit/>
          </a:bodyPr>
          <a:lstStyle/>
          <a:p>
            <a:pPr algn="ctr" marL="0" indent="0" lvl="0">
              <a:lnSpc>
                <a:spcPts val="6669"/>
              </a:lnSpc>
              <a:spcBef>
                <a:spcPct val="0"/>
              </a:spcBef>
            </a:pPr>
            <a:r>
              <a:rPr lang="en-US" sz="4833" spc="241">
                <a:solidFill>
                  <a:srgbClr val="FEFEFE"/>
                </a:solidFill>
                <a:latin typeface="Canva Sans 2 Bold"/>
              </a:rPr>
              <a:t>road map of building model</a:t>
            </a:r>
          </a:p>
        </p:txBody>
      </p:sp>
      <p:grpSp>
        <p:nvGrpSpPr>
          <p:cNvPr name="Group 6" id="6"/>
          <p:cNvGrpSpPr/>
          <p:nvPr/>
        </p:nvGrpSpPr>
        <p:grpSpPr>
          <a:xfrm rot="0">
            <a:off x="3288658" y="2215424"/>
            <a:ext cx="2289468" cy="672242"/>
            <a:chOff x="0" y="0"/>
            <a:chExt cx="405394" cy="119033"/>
          </a:xfrm>
        </p:grpSpPr>
        <p:sp>
          <p:nvSpPr>
            <p:cNvPr name="Freeform 7" id="7"/>
            <p:cNvSpPr/>
            <p:nvPr/>
          </p:nvSpPr>
          <p:spPr>
            <a:xfrm flipH="false" flipV="false" rot="0">
              <a:off x="0" y="0"/>
              <a:ext cx="405394" cy="119033"/>
            </a:xfrm>
            <a:custGeom>
              <a:avLst/>
              <a:gdLst/>
              <a:ahLst/>
              <a:cxnLst/>
              <a:rect r="r" b="b" t="t" l="l"/>
              <a:pathLst>
                <a:path h="119033" w="405394">
                  <a:moveTo>
                    <a:pt x="47342" y="0"/>
                  </a:moveTo>
                  <a:lnTo>
                    <a:pt x="358053" y="0"/>
                  </a:lnTo>
                  <a:cubicBezTo>
                    <a:pt x="370609" y="0"/>
                    <a:pt x="382650" y="4988"/>
                    <a:pt x="391528" y="13866"/>
                  </a:cubicBezTo>
                  <a:cubicBezTo>
                    <a:pt x="400407" y="22744"/>
                    <a:pt x="405394" y="34786"/>
                    <a:pt x="405394" y="47342"/>
                  </a:cubicBezTo>
                  <a:lnTo>
                    <a:pt x="405394" y="71692"/>
                  </a:lnTo>
                  <a:cubicBezTo>
                    <a:pt x="405394" y="84248"/>
                    <a:pt x="400407" y="96289"/>
                    <a:pt x="391528" y="105167"/>
                  </a:cubicBezTo>
                  <a:cubicBezTo>
                    <a:pt x="382650" y="114046"/>
                    <a:pt x="370609" y="119033"/>
                    <a:pt x="358053" y="119033"/>
                  </a:cubicBezTo>
                  <a:lnTo>
                    <a:pt x="47342" y="119033"/>
                  </a:lnTo>
                  <a:cubicBezTo>
                    <a:pt x="34786" y="119033"/>
                    <a:pt x="22744" y="114046"/>
                    <a:pt x="13866" y="105167"/>
                  </a:cubicBezTo>
                  <a:cubicBezTo>
                    <a:pt x="4988" y="96289"/>
                    <a:pt x="0" y="84248"/>
                    <a:pt x="0" y="71692"/>
                  </a:cubicBezTo>
                  <a:lnTo>
                    <a:pt x="0" y="47342"/>
                  </a:lnTo>
                  <a:cubicBezTo>
                    <a:pt x="0" y="34786"/>
                    <a:pt x="4988" y="22744"/>
                    <a:pt x="13866" y="13866"/>
                  </a:cubicBezTo>
                  <a:cubicBezTo>
                    <a:pt x="22744" y="4988"/>
                    <a:pt x="34786" y="0"/>
                    <a:pt x="47342" y="0"/>
                  </a:cubicBezTo>
                  <a:close/>
                </a:path>
              </a:pathLst>
            </a:custGeom>
            <a:gradFill rotWithShape="true">
              <a:gsLst>
                <a:gs pos="0">
                  <a:srgbClr val="5170FF">
                    <a:alpha val="100000"/>
                  </a:srgbClr>
                </a:gs>
                <a:gs pos="100000">
                  <a:srgbClr val="FF66C4">
                    <a:alpha val="100000"/>
                  </a:srgbClr>
                </a:gs>
              </a:gsLst>
              <a:lin ang="0"/>
            </a:gradFill>
          </p:spPr>
        </p:sp>
        <p:sp>
          <p:nvSpPr>
            <p:cNvPr name="TextBox 8" id="8"/>
            <p:cNvSpPr txBox="true"/>
            <p:nvPr/>
          </p:nvSpPr>
          <p:spPr>
            <a:xfrm>
              <a:off x="0" y="-47625"/>
              <a:ext cx="405394" cy="166658"/>
            </a:xfrm>
            <a:prstGeom prst="rect">
              <a:avLst/>
            </a:prstGeom>
          </p:spPr>
          <p:txBody>
            <a:bodyPr anchor="ctr" rtlCol="false" tIns="50800" lIns="50800" bIns="50800" rIns="50800"/>
            <a:lstStyle/>
            <a:p>
              <a:pPr algn="ctr">
                <a:lnSpc>
                  <a:spcPts val="3212"/>
                </a:lnSpc>
              </a:pPr>
              <a:r>
                <a:rPr lang="en-US" sz="2294" spc="22">
                  <a:solidFill>
                    <a:srgbClr val="FEFEFE"/>
                  </a:solidFill>
                  <a:latin typeface="Canva Sans 1 Bold"/>
                </a:rPr>
                <a:t>01</a:t>
              </a:r>
            </a:p>
          </p:txBody>
        </p:sp>
      </p:grpSp>
      <p:grpSp>
        <p:nvGrpSpPr>
          <p:cNvPr name="Group 9" id="9"/>
          <p:cNvGrpSpPr/>
          <p:nvPr/>
        </p:nvGrpSpPr>
        <p:grpSpPr>
          <a:xfrm rot="0">
            <a:off x="7171055" y="2383901"/>
            <a:ext cx="4306927" cy="2147600"/>
            <a:chOff x="0" y="0"/>
            <a:chExt cx="1046652" cy="521901"/>
          </a:xfrm>
        </p:grpSpPr>
        <p:sp>
          <p:nvSpPr>
            <p:cNvPr name="Freeform 10" id="10"/>
            <p:cNvSpPr/>
            <p:nvPr/>
          </p:nvSpPr>
          <p:spPr>
            <a:xfrm flipH="false" flipV="false" rot="0">
              <a:off x="0" y="0"/>
              <a:ext cx="1046652" cy="521901"/>
            </a:xfrm>
            <a:custGeom>
              <a:avLst/>
              <a:gdLst/>
              <a:ahLst/>
              <a:cxnLst/>
              <a:rect r="r" b="b" t="t" l="l"/>
              <a:pathLst>
                <a:path h="521901" w="1046652">
                  <a:moveTo>
                    <a:pt x="32356" y="0"/>
                  </a:moveTo>
                  <a:lnTo>
                    <a:pt x="1014296" y="0"/>
                  </a:lnTo>
                  <a:cubicBezTo>
                    <a:pt x="1032166" y="0"/>
                    <a:pt x="1046652" y="14486"/>
                    <a:pt x="1046652" y="32356"/>
                  </a:cubicBezTo>
                  <a:lnTo>
                    <a:pt x="1046652" y="489545"/>
                  </a:lnTo>
                  <a:cubicBezTo>
                    <a:pt x="1046652" y="498127"/>
                    <a:pt x="1043243" y="506356"/>
                    <a:pt x="1037175" y="512424"/>
                  </a:cubicBezTo>
                  <a:cubicBezTo>
                    <a:pt x="1031107" y="518492"/>
                    <a:pt x="1022877" y="521901"/>
                    <a:pt x="1014296" y="521901"/>
                  </a:cubicBezTo>
                  <a:lnTo>
                    <a:pt x="32356" y="521901"/>
                  </a:lnTo>
                  <a:cubicBezTo>
                    <a:pt x="23775" y="521901"/>
                    <a:pt x="15545" y="518492"/>
                    <a:pt x="9477" y="512424"/>
                  </a:cubicBezTo>
                  <a:cubicBezTo>
                    <a:pt x="3409" y="506356"/>
                    <a:pt x="0" y="498127"/>
                    <a:pt x="0" y="489545"/>
                  </a:cubicBezTo>
                  <a:lnTo>
                    <a:pt x="0" y="32356"/>
                  </a:lnTo>
                  <a:cubicBezTo>
                    <a:pt x="0" y="23775"/>
                    <a:pt x="3409" y="15545"/>
                    <a:pt x="9477" y="9477"/>
                  </a:cubicBezTo>
                  <a:cubicBezTo>
                    <a:pt x="15545" y="3409"/>
                    <a:pt x="23775" y="0"/>
                    <a:pt x="32356" y="0"/>
                  </a:cubicBezTo>
                  <a:close/>
                </a:path>
              </a:pathLst>
            </a:custGeom>
            <a:gradFill rotWithShape="true">
              <a:gsLst>
                <a:gs pos="0">
                  <a:srgbClr val="004AAD">
                    <a:alpha val="100000"/>
                  </a:srgbClr>
                </a:gs>
                <a:gs pos="100000">
                  <a:srgbClr val="CB6CE6">
                    <a:alpha val="100000"/>
                  </a:srgbClr>
                </a:gs>
              </a:gsLst>
              <a:lin ang="0"/>
            </a:gradFill>
            <a:ln w="38100" cap="sq">
              <a:gradFill>
                <a:gsLst>
                  <a:gs pos="0">
                    <a:srgbClr val="5170FF">
                      <a:alpha val="100000"/>
                    </a:srgbClr>
                  </a:gs>
                  <a:gs pos="100000">
                    <a:srgbClr val="FF66C4">
                      <a:alpha val="100000"/>
                    </a:srgbClr>
                  </a:gs>
                </a:gsLst>
                <a:lin ang="0"/>
              </a:gradFill>
              <a:prstDash val="solid"/>
              <a:miter/>
            </a:ln>
          </p:spPr>
        </p:sp>
        <p:sp>
          <p:nvSpPr>
            <p:cNvPr name="TextBox 11" id="11"/>
            <p:cNvSpPr txBox="true"/>
            <p:nvPr/>
          </p:nvSpPr>
          <p:spPr>
            <a:xfrm>
              <a:off x="0" y="-47625"/>
              <a:ext cx="1046652" cy="569526"/>
            </a:xfrm>
            <a:prstGeom prst="rect">
              <a:avLst/>
            </a:prstGeom>
          </p:spPr>
          <p:txBody>
            <a:bodyPr anchor="ctr" rtlCol="false" tIns="50800" lIns="50800" bIns="50800" rIns="50800"/>
            <a:lstStyle/>
            <a:p>
              <a:pPr algn="ctr">
                <a:lnSpc>
                  <a:spcPts val="3212"/>
                </a:lnSpc>
              </a:pPr>
            </a:p>
          </p:txBody>
        </p:sp>
      </p:grpSp>
      <p:grpSp>
        <p:nvGrpSpPr>
          <p:cNvPr name="Group 12" id="12"/>
          <p:cNvGrpSpPr/>
          <p:nvPr/>
        </p:nvGrpSpPr>
        <p:grpSpPr>
          <a:xfrm rot="0">
            <a:off x="8060462" y="2173582"/>
            <a:ext cx="2289468" cy="672242"/>
            <a:chOff x="0" y="0"/>
            <a:chExt cx="405394" cy="119033"/>
          </a:xfrm>
        </p:grpSpPr>
        <p:sp>
          <p:nvSpPr>
            <p:cNvPr name="Freeform 13" id="13"/>
            <p:cNvSpPr/>
            <p:nvPr/>
          </p:nvSpPr>
          <p:spPr>
            <a:xfrm flipH="false" flipV="false" rot="0">
              <a:off x="0" y="0"/>
              <a:ext cx="405394" cy="119033"/>
            </a:xfrm>
            <a:custGeom>
              <a:avLst/>
              <a:gdLst/>
              <a:ahLst/>
              <a:cxnLst/>
              <a:rect r="r" b="b" t="t" l="l"/>
              <a:pathLst>
                <a:path h="119033" w="405394">
                  <a:moveTo>
                    <a:pt x="47342" y="0"/>
                  </a:moveTo>
                  <a:lnTo>
                    <a:pt x="358053" y="0"/>
                  </a:lnTo>
                  <a:cubicBezTo>
                    <a:pt x="370609" y="0"/>
                    <a:pt x="382650" y="4988"/>
                    <a:pt x="391528" y="13866"/>
                  </a:cubicBezTo>
                  <a:cubicBezTo>
                    <a:pt x="400407" y="22744"/>
                    <a:pt x="405394" y="34786"/>
                    <a:pt x="405394" y="47342"/>
                  </a:cubicBezTo>
                  <a:lnTo>
                    <a:pt x="405394" y="71692"/>
                  </a:lnTo>
                  <a:cubicBezTo>
                    <a:pt x="405394" y="84248"/>
                    <a:pt x="400407" y="96289"/>
                    <a:pt x="391528" y="105167"/>
                  </a:cubicBezTo>
                  <a:cubicBezTo>
                    <a:pt x="382650" y="114046"/>
                    <a:pt x="370609" y="119033"/>
                    <a:pt x="358053" y="119033"/>
                  </a:cubicBezTo>
                  <a:lnTo>
                    <a:pt x="47342" y="119033"/>
                  </a:lnTo>
                  <a:cubicBezTo>
                    <a:pt x="34786" y="119033"/>
                    <a:pt x="22744" y="114046"/>
                    <a:pt x="13866" y="105167"/>
                  </a:cubicBezTo>
                  <a:cubicBezTo>
                    <a:pt x="4988" y="96289"/>
                    <a:pt x="0" y="84248"/>
                    <a:pt x="0" y="71692"/>
                  </a:cubicBezTo>
                  <a:lnTo>
                    <a:pt x="0" y="47342"/>
                  </a:lnTo>
                  <a:cubicBezTo>
                    <a:pt x="0" y="34786"/>
                    <a:pt x="4988" y="22744"/>
                    <a:pt x="13866" y="13866"/>
                  </a:cubicBezTo>
                  <a:cubicBezTo>
                    <a:pt x="22744" y="4988"/>
                    <a:pt x="34786" y="0"/>
                    <a:pt x="47342" y="0"/>
                  </a:cubicBezTo>
                  <a:close/>
                </a:path>
              </a:pathLst>
            </a:custGeom>
            <a:gradFill rotWithShape="true">
              <a:gsLst>
                <a:gs pos="0">
                  <a:srgbClr val="5170FF">
                    <a:alpha val="100000"/>
                  </a:srgbClr>
                </a:gs>
                <a:gs pos="100000">
                  <a:srgbClr val="FF66C4">
                    <a:alpha val="100000"/>
                  </a:srgbClr>
                </a:gs>
              </a:gsLst>
              <a:lin ang="0"/>
            </a:gradFill>
          </p:spPr>
        </p:sp>
        <p:sp>
          <p:nvSpPr>
            <p:cNvPr name="TextBox 14" id="14"/>
            <p:cNvSpPr txBox="true"/>
            <p:nvPr/>
          </p:nvSpPr>
          <p:spPr>
            <a:xfrm>
              <a:off x="0" y="-47625"/>
              <a:ext cx="405394" cy="166658"/>
            </a:xfrm>
            <a:prstGeom prst="rect">
              <a:avLst/>
            </a:prstGeom>
          </p:spPr>
          <p:txBody>
            <a:bodyPr anchor="ctr" rtlCol="false" tIns="50800" lIns="50800" bIns="50800" rIns="50800"/>
            <a:lstStyle/>
            <a:p>
              <a:pPr algn="ctr">
                <a:lnSpc>
                  <a:spcPts val="3212"/>
                </a:lnSpc>
              </a:pPr>
              <a:r>
                <a:rPr lang="en-US" sz="2294" spc="22">
                  <a:solidFill>
                    <a:srgbClr val="FEFEFE"/>
                  </a:solidFill>
                  <a:latin typeface="Canva Sans 1 Bold"/>
                </a:rPr>
                <a:t>02</a:t>
              </a:r>
            </a:p>
          </p:txBody>
        </p:sp>
      </p:grpSp>
      <p:grpSp>
        <p:nvGrpSpPr>
          <p:cNvPr name="Group 15" id="15"/>
          <p:cNvGrpSpPr/>
          <p:nvPr/>
        </p:nvGrpSpPr>
        <p:grpSpPr>
          <a:xfrm rot="0">
            <a:off x="11942859" y="2342059"/>
            <a:ext cx="4306927" cy="2147600"/>
            <a:chOff x="0" y="0"/>
            <a:chExt cx="1046652" cy="521901"/>
          </a:xfrm>
        </p:grpSpPr>
        <p:sp>
          <p:nvSpPr>
            <p:cNvPr name="Freeform 16" id="16"/>
            <p:cNvSpPr/>
            <p:nvPr/>
          </p:nvSpPr>
          <p:spPr>
            <a:xfrm flipH="false" flipV="false" rot="0">
              <a:off x="0" y="0"/>
              <a:ext cx="1046652" cy="521901"/>
            </a:xfrm>
            <a:custGeom>
              <a:avLst/>
              <a:gdLst/>
              <a:ahLst/>
              <a:cxnLst/>
              <a:rect r="r" b="b" t="t" l="l"/>
              <a:pathLst>
                <a:path h="521901" w="1046652">
                  <a:moveTo>
                    <a:pt x="32356" y="0"/>
                  </a:moveTo>
                  <a:lnTo>
                    <a:pt x="1014296" y="0"/>
                  </a:lnTo>
                  <a:cubicBezTo>
                    <a:pt x="1032166" y="0"/>
                    <a:pt x="1046652" y="14486"/>
                    <a:pt x="1046652" y="32356"/>
                  </a:cubicBezTo>
                  <a:lnTo>
                    <a:pt x="1046652" y="489545"/>
                  </a:lnTo>
                  <a:cubicBezTo>
                    <a:pt x="1046652" y="498127"/>
                    <a:pt x="1043243" y="506356"/>
                    <a:pt x="1037175" y="512424"/>
                  </a:cubicBezTo>
                  <a:cubicBezTo>
                    <a:pt x="1031107" y="518492"/>
                    <a:pt x="1022877" y="521901"/>
                    <a:pt x="1014296" y="521901"/>
                  </a:cubicBezTo>
                  <a:lnTo>
                    <a:pt x="32356" y="521901"/>
                  </a:lnTo>
                  <a:cubicBezTo>
                    <a:pt x="23775" y="521901"/>
                    <a:pt x="15545" y="518492"/>
                    <a:pt x="9477" y="512424"/>
                  </a:cubicBezTo>
                  <a:cubicBezTo>
                    <a:pt x="3409" y="506356"/>
                    <a:pt x="0" y="498127"/>
                    <a:pt x="0" y="489545"/>
                  </a:cubicBezTo>
                  <a:lnTo>
                    <a:pt x="0" y="32356"/>
                  </a:lnTo>
                  <a:cubicBezTo>
                    <a:pt x="0" y="23775"/>
                    <a:pt x="3409" y="15545"/>
                    <a:pt x="9477" y="9477"/>
                  </a:cubicBezTo>
                  <a:cubicBezTo>
                    <a:pt x="15545" y="3409"/>
                    <a:pt x="23775" y="0"/>
                    <a:pt x="32356" y="0"/>
                  </a:cubicBezTo>
                  <a:close/>
                </a:path>
              </a:pathLst>
            </a:custGeom>
            <a:gradFill rotWithShape="true">
              <a:gsLst>
                <a:gs pos="0">
                  <a:srgbClr val="004AAD">
                    <a:alpha val="100000"/>
                  </a:srgbClr>
                </a:gs>
                <a:gs pos="100000">
                  <a:srgbClr val="CB6CE6">
                    <a:alpha val="100000"/>
                  </a:srgbClr>
                </a:gs>
              </a:gsLst>
              <a:lin ang="0"/>
            </a:gradFill>
            <a:ln w="38100" cap="sq">
              <a:gradFill>
                <a:gsLst>
                  <a:gs pos="0">
                    <a:srgbClr val="5170FF">
                      <a:alpha val="100000"/>
                    </a:srgbClr>
                  </a:gs>
                  <a:gs pos="100000">
                    <a:srgbClr val="FF66C4">
                      <a:alpha val="100000"/>
                    </a:srgbClr>
                  </a:gs>
                </a:gsLst>
                <a:lin ang="0"/>
              </a:gradFill>
              <a:prstDash val="solid"/>
              <a:miter/>
            </a:ln>
          </p:spPr>
        </p:sp>
        <p:sp>
          <p:nvSpPr>
            <p:cNvPr name="TextBox 17" id="17"/>
            <p:cNvSpPr txBox="true"/>
            <p:nvPr/>
          </p:nvSpPr>
          <p:spPr>
            <a:xfrm>
              <a:off x="0" y="-47625"/>
              <a:ext cx="1046652" cy="569526"/>
            </a:xfrm>
            <a:prstGeom prst="rect">
              <a:avLst/>
            </a:prstGeom>
          </p:spPr>
          <p:txBody>
            <a:bodyPr anchor="ctr" rtlCol="false" tIns="50800" lIns="50800" bIns="50800" rIns="50800"/>
            <a:lstStyle/>
            <a:p>
              <a:pPr algn="ctr">
                <a:lnSpc>
                  <a:spcPts val="3212"/>
                </a:lnSpc>
              </a:pPr>
            </a:p>
          </p:txBody>
        </p:sp>
      </p:grpSp>
      <p:grpSp>
        <p:nvGrpSpPr>
          <p:cNvPr name="Group 18" id="18"/>
          <p:cNvGrpSpPr/>
          <p:nvPr/>
        </p:nvGrpSpPr>
        <p:grpSpPr>
          <a:xfrm rot="0">
            <a:off x="12832265" y="2131740"/>
            <a:ext cx="2289468" cy="672242"/>
            <a:chOff x="0" y="0"/>
            <a:chExt cx="405394" cy="119033"/>
          </a:xfrm>
        </p:grpSpPr>
        <p:sp>
          <p:nvSpPr>
            <p:cNvPr name="Freeform 19" id="19"/>
            <p:cNvSpPr/>
            <p:nvPr/>
          </p:nvSpPr>
          <p:spPr>
            <a:xfrm flipH="false" flipV="false" rot="0">
              <a:off x="0" y="0"/>
              <a:ext cx="405394" cy="119033"/>
            </a:xfrm>
            <a:custGeom>
              <a:avLst/>
              <a:gdLst/>
              <a:ahLst/>
              <a:cxnLst/>
              <a:rect r="r" b="b" t="t" l="l"/>
              <a:pathLst>
                <a:path h="119033" w="405394">
                  <a:moveTo>
                    <a:pt x="47342" y="0"/>
                  </a:moveTo>
                  <a:lnTo>
                    <a:pt x="358053" y="0"/>
                  </a:lnTo>
                  <a:cubicBezTo>
                    <a:pt x="370609" y="0"/>
                    <a:pt x="382650" y="4988"/>
                    <a:pt x="391528" y="13866"/>
                  </a:cubicBezTo>
                  <a:cubicBezTo>
                    <a:pt x="400407" y="22744"/>
                    <a:pt x="405394" y="34786"/>
                    <a:pt x="405394" y="47342"/>
                  </a:cubicBezTo>
                  <a:lnTo>
                    <a:pt x="405394" y="71692"/>
                  </a:lnTo>
                  <a:cubicBezTo>
                    <a:pt x="405394" y="84248"/>
                    <a:pt x="400407" y="96289"/>
                    <a:pt x="391528" y="105167"/>
                  </a:cubicBezTo>
                  <a:cubicBezTo>
                    <a:pt x="382650" y="114046"/>
                    <a:pt x="370609" y="119033"/>
                    <a:pt x="358053" y="119033"/>
                  </a:cubicBezTo>
                  <a:lnTo>
                    <a:pt x="47342" y="119033"/>
                  </a:lnTo>
                  <a:cubicBezTo>
                    <a:pt x="34786" y="119033"/>
                    <a:pt x="22744" y="114046"/>
                    <a:pt x="13866" y="105167"/>
                  </a:cubicBezTo>
                  <a:cubicBezTo>
                    <a:pt x="4988" y="96289"/>
                    <a:pt x="0" y="84248"/>
                    <a:pt x="0" y="71692"/>
                  </a:cubicBezTo>
                  <a:lnTo>
                    <a:pt x="0" y="47342"/>
                  </a:lnTo>
                  <a:cubicBezTo>
                    <a:pt x="0" y="34786"/>
                    <a:pt x="4988" y="22744"/>
                    <a:pt x="13866" y="13866"/>
                  </a:cubicBezTo>
                  <a:cubicBezTo>
                    <a:pt x="22744" y="4988"/>
                    <a:pt x="34786" y="0"/>
                    <a:pt x="47342" y="0"/>
                  </a:cubicBezTo>
                  <a:close/>
                </a:path>
              </a:pathLst>
            </a:custGeom>
            <a:gradFill rotWithShape="true">
              <a:gsLst>
                <a:gs pos="0">
                  <a:srgbClr val="5170FF">
                    <a:alpha val="100000"/>
                  </a:srgbClr>
                </a:gs>
                <a:gs pos="100000">
                  <a:srgbClr val="FF66C4">
                    <a:alpha val="100000"/>
                  </a:srgbClr>
                </a:gs>
              </a:gsLst>
              <a:lin ang="0"/>
            </a:gradFill>
          </p:spPr>
        </p:sp>
        <p:sp>
          <p:nvSpPr>
            <p:cNvPr name="TextBox 20" id="20"/>
            <p:cNvSpPr txBox="true"/>
            <p:nvPr/>
          </p:nvSpPr>
          <p:spPr>
            <a:xfrm>
              <a:off x="0" y="-47625"/>
              <a:ext cx="405394" cy="166658"/>
            </a:xfrm>
            <a:prstGeom prst="rect">
              <a:avLst/>
            </a:prstGeom>
          </p:spPr>
          <p:txBody>
            <a:bodyPr anchor="ctr" rtlCol="false" tIns="50800" lIns="50800" bIns="50800" rIns="50800"/>
            <a:lstStyle/>
            <a:p>
              <a:pPr algn="ctr">
                <a:lnSpc>
                  <a:spcPts val="3212"/>
                </a:lnSpc>
              </a:pPr>
              <a:r>
                <a:rPr lang="en-US" sz="2294" spc="22">
                  <a:solidFill>
                    <a:srgbClr val="FEFEFE"/>
                  </a:solidFill>
                  <a:latin typeface="Canva Sans 1 Bold"/>
                </a:rPr>
                <a:t>03</a:t>
              </a:r>
            </a:p>
          </p:txBody>
        </p:sp>
      </p:grpSp>
      <p:grpSp>
        <p:nvGrpSpPr>
          <p:cNvPr name="Group 21" id="21"/>
          <p:cNvGrpSpPr/>
          <p:nvPr/>
        </p:nvGrpSpPr>
        <p:grpSpPr>
          <a:xfrm rot="0">
            <a:off x="2397403" y="5055241"/>
            <a:ext cx="4306927" cy="2147600"/>
            <a:chOff x="0" y="0"/>
            <a:chExt cx="1046652" cy="521901"/>
          </a:xfrm>
        </p:grpSpPr>
        <p:sp>
          <p:nvSpPr>
            <p:cNvPr name="Freeform 22" id="22"/>
            <p:cNvSpPr/>
            <p:nvPr/>
          </p:nvSpPr>
          <p:spPr>
            <a:xfrm flipH="false" flipV="false" rot="0">
              <a:off x="0" y="0"/>
              <a:ext cx="1046652" cy="521901"/>
            </a:xfrm>
            <a:custGeom>
              <a:avLst/>
              <a:gdLst/>
              <a:ahLst/>
              <a:cxnLst/>
              <a:rect r="r" b="b" t="t" l="l"/>
              <a:pathLst>
                <a:path h="521901" w="1046652">
                  <a:moveTo>
                    <a:pt x="32356" y="0"/>
                  </a:moveTo>
                  <a:lnTo>
                    <a:pt x="1014296" y="0"/>
                  </a:lnTo>
                  <a:cubicBezTo>
                    <a:pt x="1032166" y="0"/>
                    <a:pt x="1046652" y="14486"/>
                    <a:pt x="1046652" y="32356"/>
                  </a:cubicBezTo>
                  <a:lnTo>
                    <a:pt x="1046652" y="489545"/>
                  </a:lnTo>
                  <a:cubicBezTo>
                    <a:pt x="1046652" y="498127"/>
                    <a:pt x="1043243" y="506356"/>
                    <a:pt x="1037175" y="512424"/>
                  </a:cubicBezTo>
                  <a:cubicBezTo>
                    <a:pt x="1031107" y="518492"/>
                    <a:pt x="1022877" y="521901"/>
                    <a:pt x="1014296" y="521901"/>
                  </a:cubicBezTo>
                  <a:lnTo>
                    <a:pt x="32356" y="521901"/>
                  </a:lnTo>
                  <a:cubicBezTo>
                    <a:pt x="23775" y="521901"/>
                    <a:pt x="15545" y="518492"/>
                    <a:pt x="9477" y="512424"/>
                  </a:cubicBezTo>
                  <a:cubicBezTo>
                    <a:pt x="3409" y="506356"/>
                    <a:pt x="0" y="498127"/>
                    <a:pt x="0" y="489545"/>
                  </a:cubicBezTo>
                  <a:lnTo>
                    <a:pt x="0" y="32356"/>
                  </a:lnTo>
                  <a:cubicBezTo>
                    <a:pt x="0" y="23775"/>
                    <a:pt x="3409" y="15545"/>
                    <a:pt x="9477" y="9477"/>
                  </a:cubicBezTo>
                  <a:cubicBezTo>
                    <a:pt x="15545" y="3409"/>
                    <a:pt x="23775" y="0"/>
                    <a:pt x="32356" y="0"/>
                  </a:cubicBezTo>
                  <a:close/>
                </a:path>
              </a:pathLst>
            </a:custGeom>
            <a:gradFill rotWithShape="true">
              <a:gsLst>
                <a:gs pos="0">
                  <a:srgbClr val="004AAD">
                    <a:alpha val="100000"/>
                  </a:srgbClr>
                </a:gs>
                <a:gs pos="100000">
                  <a:srgbClr val="CB6CE6">
                    <a:alpha val="100000"/>
                  </a:srgbClr>
                </a:gs>
              </a:gsLst>
              <a:lin ang="0"/>
            </a:gradFill>
            <a:ln w="38100" cap="sq">
              <a:gradFill>
                <a:gsLst>
                  <a:gs pos="0">
                    <a:srgbClr val="5170FF">
                      <a:alpha val="100000"/>
                    </a:srgbClr>
                  </a:gs>
                  <a:gs pos="100000">
                    <a:srgbClr val="FF66C4">
                      <a:alpha val="100000"/>
                    </a:srgbClr>
                  </a:gs>
                </a:gsLst>
                <a:lin ang="0"/>
              </a:gradFill>
              <a:prstDash val="solid"/>
              <a:miter/>
            </a:ln>
          </p:spPr>
        </p:sp>
        <p:sp>
          <p:nvSpPr>
            <p:cNvPr name="TextBox 23" id="23"/>
            <p:cNvSpPr txBox="true"/>
            <p:nvPr/>
          </p:nvSpPr>
          <p:spPr>
            <a:xfrm>
              <a:off x="0" y="-47625"/>
              <a:ext cx="1046652" cy="569526"/>
            </a:xfrm>
            <a:prstGeom prst="rect">
              <a:avLst/>
            </a:prstGeom>
          </p:spPr>
          <p:txBody>
            <a:bodyPr anchor="ctr" rtlCol="false" tIns="50800" lIns="50800" bIns="50800" rIns="50800"/>
            <a:lstStyle/>
            <a:p>
              <a:pPr algn="ctr">
                <a:lnSpc>
                  <a:spcPts val="3212"/>
                </a:lnSpc>
              </a:pPr>
            </a:p>
          </p:txBody>
        </p:sp>
      </p:grpSp>
      <p:grpSp>
        <p:nvGrpSpPr>
          <p:cNvPr name="Group 24" id="24"/>
          <p:cNvGrpSpPr/>
          <p:nvPr/>
        </p:nvGrpSpPr>
        <p:grpSpPr>
          <a:xfrm rot="0">
            <a:off x="3286809" y="4844922"/>
            <a:ext cx="2289468" cy="672242"/>
            <a:chOff x="0" y="0"/>
            <a:chExt cx="405394" cy="119033"/>
          </a:xfrm>
        </p:grpSpPr>
        <p:sp>
          <p:nvSpPr>
            <p:cNvPr name="Freeform 25" id="25"/>
            <p:cNvSpPr/>
            <p:nvPr/>
          </p:nvSpPr>
          <p:spPr>
            <a:xfrm flipH="false" flipV="false" rot="0">
              <a:off x="0" y="0"/>
              <a:ext cx="405394" cy="119033"/>
            </a:xfrm>
            <a:custGeom>
              <a:avLst/>
              <a:gdLst/>
              <a:ahLst/>
              <a:cxnLst/>
              <a:rect r="r" b="b" t="t" l="l"/>
              <a:pathLst>
                <a:path h="119033" w="405394">
                  <a:moveTo>
                    <a:pt x="47342" y="0"/>
                  </a:moveTo>
                  <a:lnTo>
                    <a:pt x="358053" y="0"/>
                  </a:lnTo>
                  <a:cubicBezTo>
                    <a:pt x="370609" y="0"/>
                    <a:pt x="382650" y="4988"/>
                    <a:pt x="391528" y="13866"/>
                  </a:cubicBezTo>
                  <a:cubicBezTo>
                    <a:pt x="400407" y="22744"/>
                    <a:pt x="405394" y="34786"/>
                    <a:pt x="405394" y="47342"/>
                  </a:cubicBezTo>
                  <a:lnTo>
                    <a:pt x="405394" y="71692"/>
                  </a:lnTo>
                  <a:cubicBezTo>
                    <a:pt x="405394" y="84248"/>
                    <a:pt x="400407" y="96289"/>
                    <a:pt x="391528" y="105167"/>
                  </a:cubicBezTo>
                  <a:cubicBezTo>
                    <a:pt x="382650" y="114046"/>
                    <a:pt x="370609" y="119033"/>
                    <a:pt x="358053" y="119033"/>
                  </a:cubicBezTo>
                  <a:lnTo>
                    <a:pt x="47342" y="119033"/>
                  </a:lnTo>
                  <a:cubicBezTo>
                    <a:pt x="34786" y="119033"/>
                    <a:pt x="22744" y="114046"/>
                    <a:pt x="13866" y="105167"/>
                  </a:cubicBezTo>
                  <a:cubicBezTo>
                    <a:pt x="4988" y="96289"/>
                    <a:pt x="0" y="84248"/>
                    <a:pt x="0" y="71692"/>
                  </a:cubicBezTo>
                  <a:lnTo>
                    <a:pt x="0" y="47342"/>
                  </a:lnTo>
                  <a:cubicBezTo>
                    <a:pt x="0" y="34786"/>
                    <a:pt x="4988" y="22744"/>
                    <a:pt x="13866" y="13866"/>
                  </a:cubicBezTo>
                  <a:cubicBezTo>
                    <a:pt x="22744" y="4988"/>
                    <a:pt x="34786" y="0"/>
                    <a:pt x="47342" y="0"/>
                  </a:cubicBezTo>
                  <a:close/>
                </a:path>
              </a:pathLst>
            </a:custGeom>
            <a:gradFill rotWithShape="true">
              <a:gsLst>
                <a:gs pos="0">
                  <a:srgbClr val="5170FF">
                    <a:alpha val="100000"/>
                  </a:srgbClr>
                </a:gs>
                <a:gs pos="100000">
                  <a:srgbClr val="FF66C4">
                    <a:alpha val="100000"/>
                  </a:srgbClr>
                </a:gs>
              </a:gsLst>
              <a:lin ang="0"/>
            </a:gradFill>
          </p:spPr>
        </p:sp>
        <p:sp>
          <p:nvSpPr>
            <p:cNvPr name="TextBox 26" id="26"/>
            <p:cNvSpPr txBox="true"/>
            <p:nvPr/>
          </p:nvSpPr>
          <p:spPr>
            <a:xfrm>
              <a:off x="0" y="-47625"/>
              <a:ext cx="405394" cy="166658"/>
            </a:xfrm>
            <a:prstGeom prst="rect">
              <a:avLst/>
            </a:prstGeom>
          </p:spPr>
          <p:txBody>
            <a:bodyPr anchor="ctr" rtlCol="false" tIns="50800" lIns="50800" bIns="50800" rIns="50800"/>
            <a:lstStyle/>
            <a:p>
              <a:pPr algn="ctr">
                <a:lnSpc>
                  <a:spcPts val="3212"/>
                </a:lnSpc>
              </a:pPr>
              <a:r>
                <a:rPr lang="en-US" sz="2294" spc="22">
                  <a:solidFill>
                    <a:srgbClr val="FEFEFE"/>
                  </a:solidFill>
                  <a:latin typeface="Canva Sans 1 Bold"/>
                </a:rPr>
                <a:t>04</a:t>
              </a:r>
            </a:p>
          </p:txBody>
        </p:sp>
      </p:grpSp>
      <p:sp>
        <p:nvSpPr>
          <p:cNvPr name="Freeform 27" id="27"/>
          <p:cNvSpPr/>
          <p:nvPr/>
        </p:nvSpPr>
        <p:spPr>
          <a:xfrm flipH="false" flipV="false" rot="0">
            <a:off x="9990588" y="6604906"/>
            <a:ext cx="12531108" cy="8771776"/>
          </a:xfrm>
          <a:custGeom>
            <a:avLst/>
            <a:gdLst/>
            <a:ahLst/>
            <a:cxnLst/>
            <a:rect r="r" b="b" t="t" l="l"/>
            <a:pathLst>
              <a:path h="8771776" w="12531108">
                <a:moveTo>
                  <a:pt x="0" y="0"/>
                </a:moveTo>
                <a:lnTo>
                  <a:pt x="12531108" y="0"/>
                </a:lnTo>
                <a:lnTo>
                  <a:pt x="12531108" y="8771776"/>
                </a:lnTo>
                <a:lnTo>
                  <a:pt x="0" y="87717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8" id="28"/>
          <p:cNvGrpSpPr/>
          <p:nvPr/>
        </p:nvGrpSpPr>
        <p:grpSpPr>
          <a:xfrm rot="0">
            <a:off x="7169206" y="5055241"/>
            <a:ext cx="4306927" cy="2147600"/>
            <a:chOff x="0" y="0"/>
            <a:chExt cx="1046652" cy="521901"/>
          </a:xfrm>
        </p:grpSpPr>
        <p:sp>
          <p:nvSpPr>
            <p:cNvPr name="Freeform 29" id="29"/>
            <p:cNvSpPr/>
            <p:nvPr/>
          </p:nvSpPr>
          <p:spPr>
            <a:xfrm flipH="false" flipV="false" rot="0">
              <a:off x="0" y="0"/>
              <a:ext cx="1046652" cy="521901"/>
            </a:xfrm>
            <a:custGeom>
              <a:avLst/>
              <a:gdLst/>
              <a:ahLst/>
              <a:cxnLst/>
              <a:rect r="r" b="b" t="t" l="l"/>
              <a:pathLst>
                <a:path h="521901" w="1046652">
                  <a:moveTo>
                    <a:pt x="32356" y="0"/>
                  </a:moveTo>
                  <a:lnTo>
                    <a:pt x="1014296" y="0"/>
                  </a:lnTo>
                  <a:cubicBezTo>
                    <a:pt x="1032166" y="0"/>
                    <a:pt x="1046652" y="14486"/>
                    <a:pt x="1046652" y="32356"/>
                  </a:cubicBezTo>
                  <a:lnTo>
                    <a:pt x="1046652" y="489545"/>
                  </a:lnTo>
                  <a:cubicBezTo>
                    <a:pt x="1046652" y="498127"/>
                    <a:pt x="1043243" y="506356"/>
                    <a:pt x="1037175" y="512424"/>
                  </a:cubicBezTo>
                  <a:cubicBezTo>
                    <a:pt x="1031107" y="518492"/>
                    <a:pt x="1022877" y="521901"/>
                    <a:pt x="1014296" y="521901"/>
                  </a:cubicBezTo>
                  <a:lnTo>
                    <a:pt x="32356" y="521901"/>
                  </a:lnTo>
                  <a:cubicBezTo>
                    <a:pt x="23775" y="521901"/>
                    <a:pt x="15545" y="518492"/>
                    <a:pt x="9477" y="512424"/>
                  </a:cubicBezTo>
                  <a:cubicBezTo>
                    <a:pt x="3409" y="506356"/>
                    <a:pt x="0" y="498127"/>
                    <a:pt x="0" y="489545"/>
                  </a:cubicBezTo>
                  <a:lnTo>
                    <a:pt x="0" y="32356"/>
                  </a:lnTo>
                  <a:cubicBezTo>
                    <a:pt x="0" y="23775"/>
                    <a:pt x="3409" y="15545"/>
                    <a:pt x="9477" y="9477"/>
                  </a:cubicBezTo>
                  <a:cubicBezTo>
                    <a:pt x="15545" y="3409"/>
                    <a:pt x="23775" y="0"/>
                    <a:pt x="32356" y="0"/>
                  </a:cubicBezTo>
                  <a:close/>
                </a:path>
              </a:pathLst>
            </a:custGeom>
            <a:gradFill rotWithShape="true">
              <a:gsLst>
                <a:gs pos="0">
                  <a:srgbClr val="004AAD">
                    <a:alpha val="100000"/>
                  </a:srgbClr>
                </a:gs>
                <a:gs pos="100000">
                  <a:srgbClr val="CB6CE6">
                    <a:alpha val="100000"/>
                  </a:srgbClr>
                </a:gs>
              </a:gsLst>
              <a:lin ang="0"/>
            </a:gradFill>
            <a:ln w="38100" cap="sq">
              <a:gradFill>
                <a:gsLst>
                  <a:gs pos="0">
                    <a:srgbClr val="5170FF">
                      <a:alpha val="100000"/>
                    </a:srgbClr>
                  </a:gs>
                  <a:gs pos="100000">
                    <a:srgbClr val="FF66C4">
                      <a:alpha val="100000"/>
                    </a:srgbClr>
                  </a:gs>
                </a:gsLst>
                <a:lin ang="0"/>
              </a:gradFill>
              <a:prstDash val="solid"/>
              <a:miter/>
            </a:ln>
          </p:spPr>
        </p:sp>
        <p:sp>
          <p:nvSpPr>
            <p:cNvPr name="TextBox 30" id="30"/>
            <p:cNvSpPr txBox="true"/>
            <p:nvPr/>
          </p:nvSpPr>
          <p:spPr>
            <a:xfrm>
              <a:off x="0" y="-47625"/>
              <a:ext cx="1046652" cy="569526"/>
            </a:xfrm>
            <a:prstGeom prst="rect">
              <a:avLst/>
            </a:prstGeom>
          </p:spPr>
          <p:txBody>
            <a:bodyPr anchor="ctr" rtlCol="false" tIns="50800" lIns="50800" bIns="50800" rIns="50800"/>
            <a:lstStyle/>
            <a:p>
              <a:pPr algn="ctr">
                <a:lnSpc>
                  <a:spcPts val="3212"/>
                </a:lnSpc>
              </a:pPr>
            </a:p>
          </p:txBody>
        </p:sp>
      </p:grpSp>
      <p:grpSp>
        <p:nvGrpSpPr>
          <p:cNvPr name="Group 31" id="31"/>
          <p:cNvGrpSpPr/>
          <p:nvPr/>
        </p:nvGrpSpPr>
        <p:grpSpPr>
          <a:xfrm rot="0">
            <a:off x="8058613" y="4844922"/>
            <a:ext cx="2289468" cy="672242"/>
            <a:chOff x="0" y="0"/>
            <a:chExt cx="405394" cy="119033"/>
          </a:xfrm>
        </p:grpSpPr>
        <p:sp>
          <p:nvSpPr>
            <p:cNvPr name="Freeform 32" id="32"/>
            <p:cNvSpPr/>
            <p:nvPr/>
          </p:nvSpPr>
          <p:spPr>
            <a:xfrm flipH="false" flipV="false" rot="0">
              <a:off x="0" y="0"/>
              <a:ext cx="405394" cy="119033"/>
            </a:xfrm>
            <a:custGeom>
              <a:avLst/>
              <a:gdLst/>
              <a:ahLst/>
              <a:cxnLst/>
              <a:rect r="r" b="b" t="t" l="l"/>
              <a:pathLst>
                <a:path h="119033" w="405394">
                  <a:moveTo>
                    <a:pt x="47342" y="0"/>
                  </a:moveTo>
                  <a:lnTo>
                    <a:pt x="358053" y="0"/>
                  </a:lnTo>
                  <a:cubicBezTo>
                    <a:pt x="370609" y="0"/>
                    <a:pt x="382650" y="4988"/>
                    <a:pt x="391528" y="13866"/>
                  </a:cubicBezTo>
                  <a:cubicBezTo>
                    <a:pt x="400407" y="22744"/>
                    <a:pt x="405394" y="34786"/>
                    <a:pt x="405394" y="47342"/>
                  </a:cubicBezTo>
                  <a:lnTo>
                    <a:pt x="405394" y="71692"/>
                  </a:lnTo>
                  <a:cubicBezTo>
                    <a:pt x="405394" y="84248"/>
                    <a:pt x="400407" y="96289"/>
                    <a:pt x="391528" y="105167"/>
                  </a:cubicBezTo>
                  <a:cubicBezTo>
                    <a:pt x="382650" y="114046"/>
                    <a:pt x="370609" y="119033"/>
                    <a:pt x="358053" y="119033"/>
                  </a:cubicBezTo>
                  <a:lnTo>
                    <a:pt x="47342" y="119033"/>
                  </a:lnTo>
                  <a:cubicBezTo>
                    <a:pt x="34786" y="119033"/>
                    <a:pt x="22744" y="114046"/>
                    <a:pt x="13866" y="105167"/>
                  </a:cubicBezTo>
                  <a:cubicBezTo>
                    <a:pt x="4988" y="96289"/>
                    <a:pt x="0" y="84248"/>
                    <a:pt x="0" y="71692"/>
                  </a:cubicBezTo>
                  <a:lnTo>
                    <a:pt x="0" y="47342"/>
                  </a:lnTo>
                  <a:cubicBezTo>
                    <a:pt x="0" y="34786"/>
                    <a:pt x="4988" y="22744"/>
                    <a:pt x="13866" y="13866"/>
                  </a:cubicBezTo>
                  <a:cubicBezTo>
                    <a:pt x="22744" y="4988"/>
                    <a:pt x="34786" y="0"/>
                    <a:pt x="47342" y="0"/>
                  </a:cubicBezTo>
                  <a:close/>
                </a:path>
              </a:pathLst>
            </a:custGeom>
            <a:gradFill rotWithShape="true">
              <a:gsLst>
                <a:gs pos="0">
                  <a:srgbClr val="5170FF">
                    <a:alpha val="100000"/>
                  </a:srgbClr>
                </a:gs>
                <a:gs pos="100000">
                  <a:srgbClr val="FF66C4">
                    <a:alpha val="100000"/>
                  </a:srgbClr>
                </a:gs>
              </a:gsLst>
              <a:lin ang="0"/>
            </a:gradFill>
          </p:spPr>
        </p:sp>
        <p:sp>
          <p:nvSpPr>
            <p:cNvPr name="TextBox 33" id="33"/>
            <p:cNvSpPr txBox="true"/>
            <p:nvPr/>
          </p:nvSpPr>
          <p:spPr>
            <a:xfrm>
              <a:off x="0" y="-47625"/>
              <a:ext cx="405394" cy="166658"/>
            </a:xfrm>
            <a:prstGeom prst="rect">
              <a:avLst/>
            </a:prstGeom>
          </p:spPr>
          <p:txBody>
            <a:bodyPr anchor="ctr" rtlCol="false" tIns="50800" lIns="50800" bIns="50800" rIns="50800"/>
            <a:lstStyle/>
            <a:p>
              <a:pPr algn="ctr">
                <a:lnSpc>
                  <a:spcPts val="3212"/>
                </a:lnSpc>
              </a:pPr>
              <a:r>
                <a:rPr lang="en-US" sz="2294" spc="22">
                  <a:solidFill>
                    <a:srgbClr val="FEFEFE"/>
                  </a:solidFill>
                  <a:latin typeface="Canva Sans 1 Bold"/>
                </a:rPr>
                <a:t>05</a:t>
              </a:r>
            </a:p>
          </p:txBody>
        </p:sp>
      </p:grpSp>
      <p:grpSp>
        <p:nvGrpSpPr>
          <p:cNvPr name="Group 34" id="34"/>
          <p:cNvGrpSpPr/>
          <p:nvPr/>
        </p:nvGrpSpPr>
        <p:grpSpPr>
          <a:xfrm rot="0">
            <a:off x="11942859" y="5050362"/>
            <a:ext cx="4306927" cy="2147600"/>
            <a:chOff x="0" y="0"/>
            <a:chExt cx="1046652" cy="521901"/>
          </a:xfrm>
        </p:grpSpPr>
        <p:sp>
          <p:nvSpPr>
            <p:cNvPr name="Freeform 35" id="35"/>
            <p:cNvSpPr/>
            <p:nvPr/>
          </p:nvSpPr>
          <p:spPr>
            <a:xfrm flipH="false" flipV="false" rot="0">
              <a:off x="0" y="0"/>
              <a:ext cx="1046652" cy="521901"/>
            </a:xfrm>
            <a:custGeom>
              <a:avLst/>
              <a:gdLst/>
              <a:ahLst/>
              <a:cxnLst/>
              <a:rect r="r" b="b" t="t" l="l"/>
              <a:pathLst>
                <a:path h="521901" w="1046652">
                  <a:moveTo>
                    <a:pt x="32356" y="0"/>
                  </a:moveTo>
                  <a:lnTo>
                    <a:pt x="1014296" y="0"/>
                  </a:lnTo>
                  <a:cubicBezTo>
                    <a:pt x="1032166" y="0"/>
                    <a:pt x="1046652" y="14486"/>
                    <a:pt x="1046652" y="32356"/>
                  </a:cubicBezTo>
                  <a:lnTo>
                    <a:pt x="1046652" y="489545"/>
                  </a:lnTo>
                  <a:cubicBezTo>
                    <a:pt x="1046652" y="498127"/>
                    <a:pt x="1043243" y="506356"/>
                    <a:pt x="1037175" y="512424"/>
                  </a:cubicBezTo>
                  <a:cubicBezTo>
                    <a:pt x="1031107" y="518492"/>
                    <a:pt x="1022877" y="521901"/>
                    <a:pt x="1014296" y="521901"/>
                  </a:cubicBezTo>
                  <a:lnTo>
                    <a:pt x="32356" y="521901"/>
                  </a:lnTo>
                  <a:cubicBezTo>
                    <a:pt x="23775" y="521901"/>
                    <a:pt x="15545" y="518492"/>
                    <a:pt x="9477" y="512424"/>
                  </a:cubicBezTo>
                  <a:cubicBezTo>
                    <a:pt x="3409" y="506356"/>
                    <a:pt x="0" y="498127"/>
                    <a:pt x="0" y="489545"/>
                  </a:cubicBezTo>
                  <a:lnTo>
                    <a:pt x="0" y="32356"/>
                  </a:lnTo>
                  <a:cubicBezTo>
                    <a:pt x="0" y="23775"/>
                    <a:pt x="3409" y="15545"/>
                    <a:pt x="9477" y="9477"/>
                  </a:cubicBezTo>
                  <a:cubicBezTo>
                    <a:pt x="15545" y="3409"/>
                    <a:pt x="23775" y="0"/>
                    <a:pt x="32356" y="0"/>
                  </a:cubicBezTo>
                  <a:close/>
                </a:path>
              </a:pathLst>
            </a:custGeom>
            <a:gradFill rotWithShape="true">
              <a:gsLst>
                <a:gs pos="0">
                  <a:srgbClr val="004AAD">
                    <a:alpha val="100000"/>
                  </a:srgbClr>
                </a:gs>
                <a:gs pos="100000">
                  <a:srgbClr val="CB6CE6">
                    <a:alpha val="100000"/>
                  </a:srgbClr>
                </a:gs>
              </a:gsLst>
              <a:lin ang="0"/>
            </a:gradFill>
            <a:ln w="38100" cap="sq">
              <a:gradFill>
                <a:gsLst>
                  <a:gs pos="0">
                    <a:srgbClr val="5170FF">
                      <a:alpha val="100000"/>
                    </a:srgbClr>
                  </a:gs>
                  <a:gs pos="100000">
                    <a:srgbClr val="FF66C4">
                      <a:alpha val="100000"/>
                    </a:srgbClr>
                  </a:gs>
                </a:gsLst>
                <a:lin ang="0"/>
              </a:gradFill>
              <a:prstDash val="solid"/>
              <a:miter/>
            </a:ln>
          </p:spPr>
        </p:sp>
        <p:sp>
          <p:nvSpPr>
            <p:cNvPr name="TextBox 36" id="36"/>
            <p:cNvSpPr txBox="true"/>
            <p:nvPr/>
          </p:nvSpPr>
          <p:spPr>
            <a:xfrm>
              <a:off x="0" y="-47625"/>
              <a:ext cx="1046652" cy="569526"/>
            </a:xfrm>
            <a:prstGeom prst="rect">
              <a:avLst/>
            </a:prstGeom>
          </p:spPr>
          <p:txBody>
            <a:bodyPr anchor="ctr" rtlCol="false" tIns="50800" lIns="50800" bIns="50800" rIns="50800"/>
            <a:lstStyle/>
            <a:p>
              <a:pPr algn="ctr">
                <a:lnSpc>
                  <a:spcPts val="3212"/>
                </a:lnSpc>
              </a:pPr>
            </a:p>
          </p:txBody>
        </p:sp>
      </p:grpSp>
      <p:grpSp>
        <p:nvGrpSpPr>
          <p:cNvPr name="Group 37" id="37"/>
          <p:cNvGrpSpPr/>
          <p:nvPr/>
        </p:nvGrpSpPr>
        <p:grpSpPr>
          <a:xfrm rot="0">
            <a:off x="12832265" y="4840043"/>
            <a:ext cx="2289468" cy="672242"/>
            <a:chOff x="0" y="0"/>
            <a:chExt cx="405394" cy="119033"/>
          </a:xfrm>
        </p:grpSpPr>
        <p:sp>
          <p:nvSpPr>
            <p:cNvPr name="Freeform 38" id="38"/>
            <p:cNvSpPr/>
            <p:nvPr/>
          </p:nvSpPr>
          <p:spPr>
            <a:xfrm flipH="false" flipV="false" rot="0">
              <a:off x="0" y="0"/>
              <a:ext cx="405394" cy="119033"/>
            </a:xfrm>
            <a:custGeom>
              <a:avLst/>
              <a:gdLst/>
              <a:ahLst/>
              <a:cxnLst/>
              <a:rect r="r" b="b" t="t" l="l"/>
              <a:pathLst>
                <a:path h="119033" w="405394">
                  <a:moveTo>
                    <a:pt x="47342" y="0"/>
                  </a:moveTo>
                  <a:lnTo>
                    <a:pt x="358053" y="0"/>
                  </a:lnTo>
                  <a:cubicBezTo>
                    <a:pt x="370609" y="0"/>
                    <a:pt x="382650" y="4988"/>
                    <a:pt x="391528" y="13866"/>
                  </a:cubicBezTo>
                  <a:cubicBezTo>
                    <a:pt x="400407" y="22744"/>
                    <a:pt x="405394" y="34786"/>
                    <a:pt x="405394" y="47342"/>
                  </a:cubicBezTo>
                  <a:lnTo>
                    <a:pt x="405394" y="71692"/>
                  </a:lnTo>
                  <a:cubicBezTo>
                    <a:pt x="405394" y="84248"/>
                    <a:pt x="400407" y="96289"/>
                    <a:pt x="391528" y="105167"/>
                  </a:cubicBezTo>
                  <a:cubicBezTo>
                    <a:pt x="382650" y="114046"/>
                    <a:pt x="370609" y="119033"/>
                    <a:pt x="358053" y="119033"/>
                  </a:cubicBezTo>
                  <a:lnTo>
                    <a:pt x="47342" y="119033"/>
                  </a:lnTo>
                  <a:cubicBezTo>
                    <a:pt x="34786" y="119033"/>
                    <a:pt x="22744" y="114046"/>
                    <a:pt x="13866" y="105167"/>
                  </a:cubicBezTo>
                  <a:cubicBezTo>
                    <a:pt x="4988" y="96289"/>
                    <a:pt x="0" y="84248"/>
                    <a:pt x="0" y="71692"/>
                  </a:cubicBezTo>
                  <a:lnTo>
                    <a:pt x="0" y="47342"/>
                  </a:lnTo>
                  <a:cubicBezTo>
                    <a:pt x="0" y="34786"/>
                    <a:pt x="4988" y="22744"/>
                    <a:pt x="13866" y="13866"/>
                  </a:cubicBezTo>
                  <a:cubicBezTo>
                    <a:pt x="22744" y="4988"/>
                    <a:pt x="34786" y="0"/>
                    <a:pt x="47342" y="0"/>
                  </a:cubicBezTo>
                  <a:close/>
                </a:path>
              </a:pathLst>
            </a:custGeom>
            <a:gradFill rotWithShape="true">
              <a:gsLst>
                <a:gs pos="0">
                  <a:srgbClr val="5170FF">
                    <a:alpha val="100000"/>
                  </a:srgbClr>
                </a:gs>
                <a:gs pos="100000">
                  <a:srgbClr val="FF66C4">
                    <a:alpha val="100000"/>
                  </a:srgbClr>
                </a:gs>
              </a:gsLst>
              <a:lin ang="0"/>
            </a:gradFill>
          </p:spPr>
        </p:sp>
        <p:sp>
          <p:nvSpPr>
            <p:cNvPr name="TextBox 39" id="39"/>
            <p:cNvSpPr txBox="true"/>
            <p:nvPr/>
          </p:nvSpPr>
          <p:spPr>
            <a:xfrm>
              <a:off x="0" y="-47625"/>
              <a:ext cx="405394" cy="166658"/>
            </a:xfrm>
            <a:prstGeom prst="rect">
              <a:avLst/>
            </a:prstGeom>
          </p:spPr>
          <p:txBody>
            <a:bodyPr anchor="ctr" rtlCol="false" tIns="50800" lIns="50800" bIns="50800" rIns="50800"/>
            <a:lstStyle/>
            <a:p>
              <a:pPr algn="ctr">
                <a:lnSpc>
                  <a:spcPts val="3212"/>
                </a:lnSpc>
              </a:pPr>
              <a:r>
                <a:rPr lang="en-US" sz="2294" spc="22">
                  <a:solidFill>
                    <a:srgbClr val="FEFEFE"/>
                  </a:solidFill>
                  <a:latin typeface="Canva Sans 1 Bold"/>
                </a:rPr>
                <a:t>06</a:t>
              </a:r>
            </a:p>
          </p:txBody>
        </p:sp>
      </p:grpSp>
      <p:sp>
        <p:nvSpPr>
          <p:cNvPr name="TextBox 40" id="40"/>
          <p:cNvSpPr txBox="true"/>
          <p:nvPr/>
        </p:nvSpPr>
        <p:spPr>
          <a:xfrm rot="0">
            <a:off x="12582766" y="5746789"/>
            <a:ext cx="3027113" cy="993740"/>
          </a:xfrm>
          <a:prstGeom prst="rect">
            <a:avLst/>
          </a:prstGeom>
        </p:spPr>
        <p:txBody>
          <a:bodyPr anchor="t" rtlCol="false" tIns="0" lIns="0" bIns="0" rIns="0">
            <a:spAutoFit/>
          </a:bodyPr>
          <a:lstStyle/>
          <a:p>
            <a:pPr algn="ctr">
              <a:lnSpc>
                <a:spcPts val="4026"/>
              </a:lnSpc>
              <a:spcBef>
                <a:spcPct val="0"/>
              </a:spcBef>
            </a:pPr>
            <a:r>
              <a:rPr lang="en-US" sz="2876" spc="28">
                <a:solidFill>
                  <a:srgbClr val="FEFEFE"/>
                </a:solidFill>
                <a:latin typeface="Canva Sans 1"/>
              </a:rPr>
              <a:t>build model Architecture</a:t>
            </a:r>
          </a:p>
        </p:txBody>
      </p:sp>
      <p:sp>
        <p:nvSpPr>
          <p:cNvPr name="TextBox 41" id="41"/>
          <p:cNvSpPr txBox="true"/>
          <p:nvPr/>
        </p:nvSpPr>
        <p:spPr>
          <a:xfrm rot="0">
            <a:off x="7809113" y="5709826"/>
            <a:ext cx="3027113" cy="993740"/>
          </a:xfrm>
          <a:prstGeom prst="rect">
            <a:avLst/>
          </a:prstGeom>
        </p:spPr>
        <p:txBody>
          <a:bodyPr anchor="t" rtlCol="false" tIns="0" lIns="0" bIns="0" rIns="0">
            <a:spAutoFit/>
          </a:bodyPr>
          <a:lstStyle/>
          <a:p>
            <a:pPr algn="ctr">
              <a:lnSpc>
                <a:spcPts val="4026"/>
              </a:lnSpc>
              <a:spcBef>
                <a:spcPct val="0"/>
              </a:spcBef>
            </a:pPr>
            <a:r>
              <a:rPr lang="en-US" sz="2876" spc="28">
                <a:solidFill>
                  <a:srgbClr val="FEFEFE"/>
                </a:solidFill>
                <a:latin typeface="Canva Sans 1"/>
              </a:rPr>
              <a:t>Data Augmntation</a:t>
            </a:r>
          </a:p>
        </p:txBody>
      </p:sp>
      <p:sp>
        <p:nvSpPr>
          <p:cNvPr name="TextBox 42" id="42"/>
          <p:cNvSpPr txBox="true"/>
          <p:nvPr/>
        </p:nvSpPr>
        <p:spPr>
          <a:xfrm rot="0">
            <a:off x="12582766" y="3011274"/>
            <a:ext cx="3027113" cy="993740"/>
          </a:xfrm>
          <a:prstGeom prst="rect">
            <a:avLst/>
          </a:prstGeom>
        </p:spPr>
        <p:txBody>
          <a:bodyPr anchor="t" rtlCol="false" tIns="0" lIns="0" bIns="0" rIns="0">
            <a:spAutoFit/>
          </a:bodyPr>
          <a:lstStyle/>
          <a:p>
            <a:pPr algn="ctr">
              <a:lnSpc>
                <a:spcPts val="4026"/>
              </a:lnSpc>
              <a:spcBef>
                <a:spcPct val="0"/>
              </a:spcBef>
            </a:pPr>
            <a:r>
              <a:rPr lang="en-US" sz="2876" spc="28">
                <a:solidFill>
                  <a:srgbClr val="FEFEFE"/>
                </a:solidFill>
                <a:latin typeface="Canva Sans 1"/>
              </a:rPr>
              <a:t>Data Visualization</a:t>
            </a:r>
          </a:p>
        </p:txBody>
      </p:sp>
      <p:sp>
        <p:nvSpPr>
          <p:cNvPr name="TextBox 43" id="43"/>
          <p:cNvSpPr txBox="true"/>
          <p:nvPr/>
        </p:nvSpPr>
        <p:spPr>
          <a:xfrm rot="0">
            <a:off x="7810962" y="3011274"/>
            <a:ext cx="3027113" cy="993740"/>
          </a:xfrm>
          <a:prstGeom prst="rect">
            <a:avLst/>
          </a:prstGeom>
        </p:spPr>
        <p:txBody>
          <a:bodyPr anchor="t" rtlCol="false" tIns="0" lIns="0" bIns="0" rIns="0">
            <a:spAutoFit/>
          </a:bodyPr>
          <a:lstStyle/>
          <a:p>
            <a:pPr algn="ctr">
              <a:lnSpc>
                <a:spcPts val="4026"/>
              </a:lnSpc>
              <a:spcBef>
                <a:spcPct val="0"/>
              </a:spcBef>
            </a:pPr>
            <a:r>
              <a:rPr lang="en-US" sz="2876" spc="28">
                <a:solidFill>
                  <a:srgbClr val="FEFEFE"/>
                </a:solidFill>
                <a:latin typeface="Canva Sans 1"/>
              </a:rPr>
              <a:t>Data Preprocessing</a:t>
            </a:r>
          </a:p>
        </p:txBody>
      </p:sp>
      <p:sp>
        <p:nvSpPr>
          <p:cNvPr name="TextBox 44" id="44"/>
          <p:cNvSpPr txBox="true"/>
          <p:nvPr/>
        </p:nvSpPr>
        <p:spPr>
          <a:xfrm rot="0">
            <a:off x="3042920" y="3011274"/>
            <a:ext cx="3027113" cy="488915"/>
          </a:xfrm>
          <a:prstGeom prst="rect">
            <a:avLst/>
          </a:prstGeom>
        </p:spPr>
        <p:txBody>
          <a:bodyPr anchor="t" rtlCol="false" tIns="0" lIns="0" bIns="0" rIns="0">
            <a:spAutoFit/>
          </a:bodyPr>
          <a:lstStyle/>
          <a:p>
            <a:pPr algn="ctr">
              <a:lnSpc>
                <a:spcPts val="4026"/>
              </a:lnSpc>
              <a:spcBef>
                <a:spcPct val="0"/>
              </a:spcBef>
            </a:pPr>
            <a:r>
              <a:rPr lang="en-US" sz="2876" spc="28">
                <a:solidFill>
                  <a:srgbClr val="FEFEFE"/>
                </a:solidFill>
                <a:latin typeface="Canva Sans 1"/>
              </a:rPr>
              <a:t>Load Images</a:t>
            </a:r>
          </a:p>
        </p:txBody>
      </p:sp>
      <p:sp>
        <p:nvSpPr>
          <p:cNvPr name="TextBox 45" id="45"/>
          <p:cNvSpPr txBox="true"/>
          <p:nvPr/>
        </p:nvSpPr>
        <p:spPr>
          <a:xfrm rot="0">
            <a:off x="3035277" y="5699397"/>
            <a:ext cx="3027113" cy="1498565"/>
          </a:xfrm>
          <a:prstGeom prst="rect">
            <a:avLst/>
          </a:prstGeom>
        </p:spPr>
        <p:txBody>
          <a:bodyPr anchor="t" rtlCol="false" tIns="0" lIns="0" bIns="0" rIns="0">
            <a:spAutoFit/>
          </a:bodyPr>
          <a:lstStyle/>
          <a:p>
            <a:pPr algn="ctr">
              <a:lnSpc>
                <a:spcPts val="4026"/>
              </a:lnSpc>
              <a:spcBef>
                <a:spcPct val="0"/>
              </a:spcBef>
            </a:pPr>
            <a:r>
              <a:rPr lang="en-US" sz="2876" spc="28">
                <a:solidFill>
                  <a:srgbClr val="FEFEFE"/>
                </a:solidFill>
                <a:latin typeface="Canva Sans 1"/>
              </a:rPr>
              <a:t>Split data into training and testing sets</a:t>
            </a:r>
          </a:p>
        </p:txBody>
      </p:sp>
      <p:grpSp>
        <p:nvGrpSpPr>
          <p:cNvPr name="Group 46" id="46"/>
          <p:cNvGrpSpPr/>
          <p:nvPr/>
        </p:nvGrpSpPr>
        <p:grpSpPr>
          <a:xfrm rot="0">
            <a:off x="2396479" y="7694264"/>
            <a:ext cx="4306927" cy="2147600"/>
            <a:chOff x="0" y="0"/>
            <a:chExt cx="1046652" cy="521901"/>
          </a:xfrm>
        </p:grpSpPr>
        <p:sp>
          <p:nvSpPr>
            <p:cNvPr name="Freeform 47" id="47"/>
            <p:cNvSpPr/>
            <p:nvPr/>
          </p:nvSpPr>
          <p:spPr>
            <a:xfrm flipH="false" flipV="false" rot="0">
              <a:off x="0" y="0"/>
              <a:ext cx="1046652" cy="521901"/>
            </a:xfrm>
            <a:custGeom>
              <a:avLst/>
              <a:gdLst/>
              <a:ahLst/>
              <a:cxnLst/>
              <a:rect r="r" b="b" t="t" l="l"/>
              <a:pathLst>
                <a:path h="521901" w="1046652">
                  <a:moveTo>
                    <a:pt x="32356" y="0"/>
                  </a:moveTo>
                  <a:lnTo>
                    <a:pt x="1014296" y="0"/>
                  </a:lnTo>
                  <a:cubicBezTo>
                    <a:pt x="1032166" y="0"/>
                    <a:pt x="1046652" y="14486"/>
                    <a:pt x="1046652" y="32356"/>
                  </a:cubicBezTo>
                  <a:lnTo>
                    <a:pt x="1046652" y="489545"/>
                  </a:lnTo>
                  <a:cubicBezTo>
                    <a:pt x="1046652" y="498127"/>
                    <a:pt x="1043243" y="506356"/>
                    <a:pt x="1037175" y="512424"/>
                  </a:cubicBezTo>
                  <a:cubicBezTo>
                    <a:pt x="1031107" y="518492"/>
                    <a:pt x="1022877" y="521901"/>
                    <a:pt x="1014296" y="521901"/>
                  </a:cubicBezTo>
                  <a:lnTo>
                    <a:pt x="32356" y="521901"/>
                  </a:lnTo>
                  <a:cubicBezTo>
                    <a:pt x="23775" y="521901"/>
                    <a:pt x="15545" y="518492"/>
                    <a:pt x="9477" y="512424"/>
                  </a:cubicBezTo>
                  <a:cubicBezTo>
                    <a:pt x="3409" y="506356"/>
                    <a:pt x="0" y="498127"/>
                    <a:pt x="0" y="489545"/>
                  </a:cubicBezTo>
                  <a:lnTo>
                    <a:pt x="0" y="32356"/>
                  </a:lnTo>
                  <a:cubicBezTo>
                    <a:pt x="0" y="23775"/>
                    <a:pt x="3409" y="15545"/>
                    <a:pt x="9477" y="9477"/>
                  </a:cubicBezTo>
                  <a:cubicBezTo>
                    <a:pt x="15545" y="3409"/>
                    <a:pt x="23775" y="0"/>
                    <a:pt x="32356" y="0"/>
                  </a:cubicBezTo>
                  <a:close/>
                </a:path>
              </a:pathLst>
            </a:custGeom>
            <a:gradFill rotWithShape="true">
              <a:gsLst>
                <a:gs pos="0">
                  <a:srgbClr val="004AAD">
                    <a:alpha val="100000"/>
                  </a:srgbClr>
                </a:gs>
                <a:gs pos="100000">
                  <a:srgbClr val="CB6CE6">
                    <a:alpha val="100000"/>
                  </a:srgbClr>
                </a:gs>
              </a:gsLst>
              <a:lin ang="0"/>
            </a:gradFill>
            <a:ln w="38100" cap="sq">
              <a:gradFill>
                <a:gsLst>
                  <a:gs pos="0">
                    <a:srgbClr val="5170FF">
                      <a:alpha val="100000"/>
                    </a:srgbClr>
                  </a:gs>
                  <a:gs pos="100000">
                    <a:srgbClr val="FF66C4">
                      <a:alpha val="100000"/>
                    </a:srgbClr>
                  </a:gs>
                </a:gsLst>
                <a:lin ang="0"/>
              </a:gradFill>
              <a:prstDash val="solid"/>
              <a:miter/>
            </a:ln>
          </p:spPr>
        </p:sp>
        <p:sp>
          <p:nvSpPr>
            <p:cNvPr name="TextBox 48" id="48"/>
            <p:cNvSpPr txBox="true"/>
            <p:nvPr/>
          </p:nvSpPr>
          <p:spPr>
            <a:xfrm>
              <a:off x="0" y="-47625"/>
              <a:ext cx="1046652" cy="569526"/>
            </a:xfrm>
            <a:prstGeom prst="rect">
              <a:avLst/>
            </a:prstGeom>
          </p:spPr>
          <p:txBody>
            <a:bodyPr anchor="ctr" rtlCol="false" tIns="50800" lIns="50800" bIns="50800" rIns="50800"/>
            <a:lstStyle/>
            <a:p>
              <a:pPr algn="ctr">
                <a:lnSpc>
                  <a:spcPts val="3212"/>
                </a:lnSpc>
              </a:pPr>
            </a:p>
          </p:txBody>
        </p:sp>
      </p:grpSp>
      <p:grpSp>
        <p:nvGrpSpPr>
          <p:cNvPr name="Group 49" id="49"/>
          <p:cNvGrpSpPr/>
          <p:nvPr/>
        </p:nvGrpSpPr>
        <p:grpSpPr>
          <a:xfrm rot="0">
            <a:off x="3285885" y="7483945"/>
            <a:ext cx="2289468" cy="672242"/>
            <a:chOff x="0" y="0"/>
            <a:chExt cx="405394" cy="119033"/>
          </a:xfrm>
        </p:grpSpPr>
        <p:sp>
          <p:nvSpPr>
            <p:cNvPr name="Freeform 50" id="50"/>
            <p:cNvSpPr/>
            <p:nvPr/>
          </p:nvSpPr>
          <p:spPr>
            <a:xfrm flipH="false" flipV="false" rot="0">
              <a:off x="0" y="0"/>
              <a:ext cx="405394" cy="119033"/>
            </a:xfrm>
            <a:custGeom>
              <a:avLst/>
              <a:gdLst/>
              <a:ahLst/>
              <a:cxnLst/>
              <a:rect r="r" b="b" t="t" l="l"/>
              <a:pathLst>
                <a:path h="119033" w="405394">
                  <a:moveTo>
                    <a:pt x="47342" y="0"/>
                  </a:moveTo>
                  <a:lnTo>
                    <a:pt x="358053" y="0"/>
                  </a:lnTo>
                  <a:cubicBezTo>
                    <a:pt x="370609" y="0"/>
                    <a:pt x="382650" y="4988"/>
                    <a:pt x="391528" y="13866"/>
                  </a:cubicBezTo>
                  <a:cubicBezTo>
                    <a:pt x="400407" y="22744"/>
                    <a:pt x="405394" y="34786"/>
                    <a:pt x="405394" y="47342"/>
                  </a:cubicBezTo>
                  <a:lnTo>
                    <a:pt x="405394" y="71692"/>
                  </a:lnTo>
                  <a:cubicBezTo>
                    <a:pt x="405394" y="84248"/>
                    <a:pt x="400407" y="96289"/>
                    <a:pt x="391528" y="105167"/>
                  </a:cubicBezTo>
                  <a:cubicBezTo>
                    <a:pt x="382650" y="114046"/>
                    <a:pt x="370609" y="119033"/>
                    <a:pt x="358053" y="119033"/>
                  </a:cubicBezTo>
                  <a:lnTo>
                    <a:pt x="47342" y="119033"/>
                  </a:lnTo>
                  <a:cubicBezTo>
                    <a:pt x="34786" y="119033"/>
                    <a:pt x="22744" y="114046"/>
                    <a:pt x="13866" y="105167"/>
                  </a:cubicBezTo>
                  <a:cubicBezTo>
                    <a:pt x="4988" y="96289"/>
                    <a:pt x="0" y="84248"/>
                    <a:pt x="0" y="71692"/>
                  </a:cubicBezTo>
                  <a:lnTo>
                    <a:pt x="0" y="47342"/>
                  </a:lnTo>
                  <a:cubicBezTo>
                    <a:pt x="0" y="34786"/>
                    <a:pt x="4988" y="22744"/>
                    <a:pt x="13866" y="13866"/>
                  </a:cubicBezTo>
                  <a:cubicBezTo>
                    <a:pt x="22744" y="4988"/>
                    <a:pt x="34786" y="0"/>
                    <a:pt x="47342" y="0"/>
                  </a:cubicBezTo>
                  <a:close/>
                </a:path>
              </a:pathLst>
            </a:custGeom>
            <a:gradFill rotWithShape="true">
              <a:gsLst>
                <a:gs pos="0">
                  <a:srgbClr val="5170FF">
                    <a:alpha val="100000"/>
                  </a:srgbClr>
                </a:gs>
                <a:gs pos="100000">
                  <a:srgbClr val="FF66C4">
                    <a:alpha val="100000"/>
                  </a:srgbClr>
                </a:gs>
              </a:gsLst>
              <a:lin ang="0"/>
            </a:gradFill>
          </p:spPr>
        </p:sp>
        <p:sp>
          <p:nvSpPr>
            <p:cNvPr name="TextBox 51" id="51"/>
            <p:cNvSpPr txBox="true"/>
            <p:nvPr/>
          </p:nvSpPr>
          <p:spPr>
            <a:xfrm>
              <a:off x="0" y="-47625"/>
              <a:ext cx="405394" cy="166658"/>
            </a:xfrm>
            <a:prstGeom prst="rect">
              <a:avLst/>
            </a:prstGeom>
          </p:spPr>
          <p:txBody>
            <a:bodyPr anchor="ctr" rtlCol="false" tIns="50800" lIns="50800" bIns="50800" rIns="50800"/>
            <a:lstStyle/>
            <a:p>
              <a:pPr algn="ctr">
                <a:lnSpc>
                  <a:spcPts val="3212"/>
                </a:lnSpc>
              </a:pPr>
              <a:r>
                <a:rPr lang="en-US" sz="2294" spc="22">
                  <a:solidFill>
                    <a:srgbClr val="FEFEFE"/>
                  </a:solidFill>
                  <a:latin typeface="Canva Sans 1 Bold"/>
                </a:rPr>
                <a:t>07</a:t>
              </a:r>
            </a:p>
          </p:txBody>
        </p:sp>
      </p:grpSp>
      <p:grpSp>
        <p:nvGrpSpPr>
          <p:cNvPr name="Group 52" id="52"/>
          <p:cNvGrpSpPr/>
          <p:nvPr/>
        </p:nvGrpSpPr>
        <p:grpSpPr>
          <a:xfrm rot="0">
            <a:off x="7168282" y="7694264"/>
            <a:ext cx="4306927" cy="2147600"/>
            <a:chOff x="0" y="0"/>
            <a:chExt cx="1046652" cy="521901"/>
          </a:xfrm>
        </p:grpSpPr>
        <p:sp>
          <p:nvSpPr>
            <p:cNvPr name="Freeform 53" id="53"/>
            <p:cNvSpPr/>
            <p:nvPr/>
          </p:nvSpPr>
          <p:spPr>
            <a:xfrm flipH="false" flipV="false" rot="0">
              <a:off x="0" y="0"/>
              <a:ext cx="1046652" cy="521901"/>
            </a:xfrm>
            <a:custGeom>
              <a:avLst/>
              <a:gdLst/>
              <a:ahLst/>
              <a:cxnLst/>
              <a:rect r="r" b="b" t="t" l="l"/>
              <a:pathLst>
                <a:path h="521901" w="1046652">
                  <a:moveTo>
                    <a:pt x="32356" y="0"/>
                  </a:moveTo>
                  <a:lnTo>
                    <a:pt x="1014296" y="0"/>
                  </a:lnTo>
                  <a:cubicBezTo>
                    <a:pt x="1032166" y="0"/>
                    <a:pt x="1046652" y="14486"/>
                    <a:pt x="1046652" y="32356"/>
                  </a:cubicBezTo>
                  <a:lnTo>
                    <a:pt x="1046652" y="489545"/>
                  </a:lnTo>
                  <a:cubicBezTo>
                    <a:pt x="1046652" y="498127"/>
                    <a:pt x="1043243" y="506356"/>
                    <a:pt x="1037175" y="512424"/>
                  </a:cubicBezTo>
                  <a:cubicBezTo>
                    <a:pt x="1031107" y="518492"/>
                    <a:pt x="1022877" y="521901"/>
                    <a:pt x="1014296" y="521901"/>
                  </a:cubicBezTo>
                  <a:lnTo>
                    <a:pt x="32356" y="521901"/>
                  </a:lnTo>
                  <a:cubicBezTo>
                    <a:pt x="23775" y="521901"/>
                    <a:pt x="15545" y="518492"/>
                    <a:pt x="9477" y="512424"/>
                  </a:cubicBezTo>
                  <a:cubicBezTo>
                    <a:pt x="3409" y="506356"/>
                    <a:pt x="0" y="498127"/>
                    <a:pt x="0" y="489545"/>
                  </a:cubicBezTo>
                  <a:lnTo>
                    <a:pt x="0" y="32356"/>
                  </a:lnTo>
                  <a:cubicBezTo>
                    <a:pt x="0" y="23775"/>
                    <a:pt x="3409" y="15545"/>
                    <a:pt x="9477" y="9477"/>
                  </a:cubicBezTo>
                  <a:cubicBezTo>
                    <a:pt x="15545" y="3409"/>
                    <a:pt x="23775" y="0"/>
                    <a:pt x="32356" y="0"/>
                  </a:cubicBezTo>
                  <a:close/>
                </a:path>
              </a:pathLst>
            </a:custGeom>
            <a:gradFill rotWithShape="true">
              <a:gsLst>
                <a:gs pos="0">
                  <a:srgbClr val="004AAD">
                    <a:alpha val="100000"/>
                  </a:srgbClr>
                </a:gs>
                <a:gs pos="100000">
                  <a:srgbClr val="CB6CE6">
                    <a:alpha val="100000"/>
                  </a:srgbClr>
                </a:gs>
              </a:gsLst>
              <a:lin ang="0"/>
            </a:gradFill>
            <a:ln w="38100" cap="sq">
              <a:gradFill>
                <a:gsLst>
                  <a:gs pos="0">
                    <a:srgbClr val="5170FF">
                      <a:alpha val="100000"/>
                    </a:srgbClr>
                  </a:gs>
                  <a:gs pos="100000">
                    <a:srgbClr val="FF66C4">
                      <a:alpha val="100000"/>
                    </a:srgbClr>
                  </a:gs>
                </a:gsLst>
                <a:lin ang="0"/>
              </a:gradFill>
              <a:prstDash val="solid"/>
              <a:miter/>
            </a:ln>
          </p:spPr>
        </p:sp>
        <p:sp>
          <p:nvSpPr>
            <p:cNvPr name="TextBox 54" id="54"/>
            <p:cNvSpPr txBox="true"/>
            <p:nvPr/>
          </p:nvSpPr>
          <p:spPr>
            <a:xfrm>
              <a:off x="0" y="-47625"/>
              <a:ext cx="1046652" cy="569526"/>
            </a:xfrm>
            <a:prstGeom prst="rect">
              <a:avLst/>
            </a:prstGeom>
          </p:spPr>
          <p:txBody>
            <a:bodyPr anchor="ctr" rtlCol="false" tIns="50800" lIns="50800" bIns="50800" rIns="50800"/>
            <a:lstStyle/>
            <a:p>
              <a:pPr algn="ctr">
                <a:lnSpc>
                  <a:spcPts val="3212"/>
                </a:lnSpc>
              </a:pPr>
            </a:p>
          </p:txBody>
        </p:sp>
      </p:grpSp>
      <p:grpSp>
        <p:nvGrpSpPr>
          <p:cNvPr name="Group 55" id="55"/>
          <p:cNvGrpSpPr/>
          <p:nvPr/>
        </p:nvGrpSpPr>
        <p:grpSpPr>
          <a:xfrm rot="0">
            <a:off x="8057688" y="7483945"/>
            <a:ext cx="2289468" cy="672242"/>
            <a:chOff x="0" y="0"/>
            <a:chExt cx="405394" cy="119033"/>
          </a:xfrm>
        </p:grpSpPr>
        <p:sp>
          <p:nvSpPr>
            <p:cNvPr name="Freeform 56" id="56"/>
            <p:cNvSpPr/>
            <p:nvPr/>
          </p:nvSpPr>
          <p:spPr>
            <a:xfrm flipH="false" flipV="false" rot="0">
              <a:off x="0" y="0"/>
              <a:ext cx="405394" cy="119033"/>
            </a:xfrm>
            <a:custGeom>
              <a:avLst/>
              <a:gdLst/>
              <a:ahLst/>
              <a:cxnLst/>
              <a:rect r="r" b="b" t="t" l="l"/>
              <a:pathLst>
                <a:path h="119033" w="405394">
                  <a:moveTo>
                    <a:pt x="47342" y="0"/>
                  </a:moveTo>
                  <a:lnTo>
                    <a:pt x="358053" y="0"/>
                  </a:lnTo>
                  <a:cubicBezTo>
                    <a:pt x="370609" y="0"/>
                    <a:pt x="382650" y="4988"/>
                    <a:pt x="391528" y="13866"/>
                  </a:cubicBezTo>
                  <a:cubicBezTo>
                    <a:pt x="400407" y="22744"/>
                    <a:pt x="405394" y="34786"/>
                    <a:pt x="405394" y="47342"/>
                  </a:cubicBezTo>
                  <a:lnTo>
                    <a:pt x="405394" y="71692"/>
                  </a:lnTo>
                  <a:cubicBezTo>
                    <a:pt x="405394" y="84248"/>
                    <a:pt x="400407" y="96289"/>
                    <a:pt x="391528" y="105167"/>
                  </a:cubicBezTo>
                  <a:cubicBezTo>
                    <a:pt x="382650" y="114046"/>
                    <a:pt x="370609" y="119033"/>
                    <a:pt x="358053" y="119033"/>
                  </a:cubicBezTo>
                  <a:lnTo>
                    <a:pt x="47342" y="119033"/>
                  </a:lnTo>
                  <a:cubicBezTo>
                    <a:pt x="34786" y="119033"/>
                    <a:pt x="22744" y="114046"/>
                    <a:pt x="13866" y="105167"/>
                  </a:cubicBezTo>
                  <a:cubicBezTo>
                    <a:pt x="4988" y="96289"/>
                    <a:pt x="0" y="84248"/>
                    <a:pt x="0" y="71692"/>
                  </a:cubicBezTo>
                  <a:lnTo>
                    <a:pt x="0" y="47342"/>
                  </a:lnTo>
                  <a:cubicBezTo>
                    <a:pt x="0" y="34786"/>
                    <a:pt x="4988" y="22744"/>
                    <a:pt x="13866" y="13866"/>
                  </a:cubicBezTo>
                  <a:cubicBezTo>
                    <a:pt x="22744" y="4988"/>
                    <a:pt x="34786" y="0"/>
                    <a:pt x="47342" y="0"/>
                  </a:cubicBezTo>
                  <a:close/>
                </a:path>
              </a:pathLst>
            </a:custGeom>
            <a:gradFill rotWithShape="true">
              <a:gsLst>
                <a:gs pos="0">
                  <a:srgbClr val="5170FF">
                    <a:alpha val="100000"/>
                  </a:srgbClr>
                </a:gs>
                <a:gs pos="100000">
                  <a:srgbClr val="FF66C4">
                    <a:alpha val="100000"/>
                  </a:srgbClr>
                </a:gs>
              </a:gsLst>
              <a:lin ang="0"/>
            </a:gradFill>
          </p:spPr>
        </p:sp>
        <p:sp>
          <p:nvSpPr>
            <p:cNvPr name="TextBox 57" id="57"/>
            <p:cNvSpPr txBox="true"/>
            <p:nvPr/>
          </p:nvSpPr>
          <p:spPr>
            <a:xfrm>
              <a:off x="0" y="-47625"/>
              <a:ext cx="405394" cy="166658"/>
            </a:xfrm>
            <a:prstGeom prst="rect">
              <a:avLst/>
            </a:prstGeom>
          </p:spPr>
          <p:txBody>
            <a:bodyPr anchor="ctr" rtlCol="false" tIns="50800" lIns="50800" bIns="50800" rIns="50800"/>
            <a:lstStyle/>
            <a:p>
              <a:pPr algn="ctr">
                <a:lnSpc>
                  <a:spcPts val="3212"/>
                </a:lnSpc>
              </a:pPr>
              <a:r>
                <a:rPr lang="en-US" sz="2294" spc="22">
                  <a:solidFill>
                    <a:srgbClr val="FEFEFE"/>
                  </a:solidFill>
                  <a:latin typeface="Canva Sans 1 Bold"/>
                </a:rPr>
                <a:t>08</a:t>
              </a:r>
            </a:p>
          </p:txBody>
        </p:sp>
      </p:grpSp>
      <p:grpSp>
        <p:nvGrpSpPr>
          <p:cNvPr name="Group 58" id="58"/>
          <p:cNvGrpSpPr/>
          <p:nvPr/>
        </p:nvGrpSpPr>
        <p:grpSpPr>
          <a:xfrm rot="0">
            <a:off x="11941934" y="7689385"/>
            <a:ext cx="4306927" cy="2147600"/>
            <a:chOff x="0" y="0"/>
            <a:chExt cx="1046652" cy="521901"/>
          </a:xfrm>
        </p:grpSpPr>
        <p:sp>
          <p:nvSpPr>
            <p:cNvPr name="Freeform 59" id="59"/>
            <p:cNvSpPr/>
            <p:nvPr/>
          </p:nvSpPr>
          <p:spPr>
            <a:xfrm flipH="false" flipV="false" rot="0">
              <a:off x="0" y="0"/>
              <a:ext cx="1046652" cy="521901"/>
            </a:xfrm>
            <a:custGeom>
              <a:avLst/>
              <a:gdLst/>
              <a:ahLst/>
              <a:cxnLst/>
              <a:rect r="r" b="b" t="t" l="l"/>
              <a:pathLst>
                <a:path h="521901" w="1046652">
                  <a:moveTo>
                    <a:pt x="32356" y="0"/>
                  </a:moveTo>
                  <a:lnTo>
                    <a:pt x="1014296" y="0"/>
                  </a:lnTo>
                  <a:cubicBezTo>
                    <a:pt x="1032166" y="0"/>
                    <a:pt x="1046652" y="14486"/>
                    <a:pt x="1046652" y="32356"/>
                  </a:cubicBezTo>
                  <a:lnTo>
                    <a:pt x="1046652" y="489545"/>
                  </a:lnTo>
                  <a:cubicBezTo>
                    <a:pt x="1046652" y="498127"/>
                    <a:pt x="1043243" y="506356"/>
                    <a:pt x="1037175" y="512424"/>
                  </a:cubicBezTo>
                  <a:cubicBezTo>
                    <a:pt x="1031107" y="518492"/>
                    <a:pt x="1022877" y="521901"/>
                    <a:pt x="1014296" y="521901"/>
                  </a:cubicBezTo>
                  <a:lnTo>
                    <a:pt x="32356" y="521901"/>
                  </a:lnTo>
                  <a:cubicBezTo>
                    <a:pt x="23775" y="521901"/>
                    <a:pt x="15545" y="518492"/>
                    <a:pt x="9477" y="512424"/>
                  </a:cubicBezTo>
                  <a:cubicBezTo>
                    <a:pt x="3409" y="506356"/>
                    <a:pt x="0" y="498127"/>
                    <a:pt x="0" y="489545"/>
                  </a:cubicBezTo>
                  <a:lnTo>
                    <a:pt x="0" y="32356"/>
                  </a:lnTo>
                  <a:cubicBezTo>
                    <a:pt x="0" y="23775"/>
                    <a:pt x="3409" y="15545"/>
                    <a:pt x="9477" y="9477"/>
                  </a:cubicBezTo>
                  <a:cubicBezTo>
                    <a:pt x="15545" y="3409"/>
                    <a:pt x="23775" y="0"/>
                    <a:pt x="32356" y="0"/>
                  </a:cubicBezTo>
                  <a:close/>
                </a:path>
              </a:pathLst>
            </a:custGeom>
            <a:gradFill rotWithShape="true">
              <a:gsLst>
                <a:gs pos="0">
                  <a:srgbClr val="004AAD">
                    <a:alpha val="100000"/>
                  </a:srgbClr>
                </a:gs>
                <a:gs pos="100000">
                  <a:srgbClr val="CB6CE6">
                    <a:alpha val="100000"/>
                  </a:srgbClr>
                </a:gs>
              </a:gsLst>
              <a:lin ang="0"/>
            </a:gradFill>
            <a:ln w="38100" cap="sq">
              <a:gradFill>
                <a:gsLst>
                  <a:gs pos="0">
                    <a:srgbClr val="5170FF">
                      <a:alpha val="100000"/>
                    </a:srgbClr>
                  </a:gs>
                  <a:gs pos="100000">
                    <a:srgbClr val="FF66C4">
                      <a:alpha val="100000"/>
                    </a:srgbClr>
                  </a:gs>
                </a:gsLst>
                <a:lin ang="0"/>
              </a:gradFill>
              <a:prstDash val="solid"/>
              <a:miter/>
            </a:ln>
          </p:spPr>
        </p:sp>
        <p:sp>
          <p:nvSpPr>
            <p:cNvPr name="TextBox 60" id="60"/>
            <p:cNvSpPr txBox="true"/>
            <p:nvPr/>
          </p:nvSpPr>
          <p:spPr>
            <a:xfrm>
              <a:off x="0" y="-47625"/>
              <a:ext cx="1046652" cy="569526"/>
            </a:xfrm>
            <a:prstGeom prst="rect">
              <a:avLst/>
            </a:prstGeom>
          </p:spPr>
          <p:txBody>
            <a:bodyPr anchor="ctr" rtlCol="false" tIns="50800" lIns="50800" bIns="50800" rIns="50800"/>
            <a:lstStyle/>
            <a:p>
              <a:pPr algn="ctr">
                <a:lnSpc>
                  <a:spcPts val="3212"/>
                </a:lnSpc>
              </a:pPr>
            </a:p>
          </p:txBody>
        </p:sp>
      </p:grpSp>
      <p:grpSp>
        <p:nvGrpSpPr>
          <p:cNvPr name="Group 61" id="61"/>
          <p:cNvGrpSpPr/>
          <p:nvPr/>
        </p:nvGrpSpPr>
        <p:grpSpPr>
          <a:xfrm rot="0">
            <a:off x="12831341" y="7479066"/>
            <a:ext cx="2289468" cy="672242"/>
            <a:chOff x="0" y="0"/>
            <a:chExt cx="405394" cy="119033"/>
          </a:xfrm>
        </p:grpSpPr>
        <p:sp>
          <p:nvSpPr>
            <p:cNvPr name="Freeform 62" id="62"/>
            <p:cNvSpPr/>
            <p:nvPr/>
          </p:nvSpPr>
          <p:spPr>
            <a:xfrm flipH="false" flipV="false" rot="0">
              <a:off x="0" y="0"/>
              <a:ext cx="405394" cy="119033"/>
            </a:xfrm>
            <a:custGeom>
              <a:avLst/>
              <a:gdLst/>
              <a:ahLst/>
              <a:cxnLst/>
              <a:rect r="r" b="b" t="t" l="l"/>
              <a:pathLst>
                <a:path h="119033" w="405394">
                  <a:moveTo>
                    <a:pt x="47342" y="0"/>
                  </a:moveTo>
                  <a:lnTo>
                    <a:pt x="358053" y="0"/>
                  </a:lnTo>
                  <a:cubicBezTo>
                    <a:pt x="370609" y="0"/>
                    <a:pt x="382650" y="4988"/>
                    <a:pt x="391528" y="13866"/>
                  </a:cubicBezTo>
                  <a:cubicBezTo>
                    <a:pt x="400407" y="22744"/>
                    <a:pt x="405394" y="34786"/>
                    <a:pt x="405394" y="47342"/>
                  </a:cubicBezTo>
                  <a:lnTo>
                    <a:pt x="405394" y="71692"/>
                  </a:lnTo>
                  <a:cubicBezTo>
                    <a:pt x="405394" y="84248"/>
                    <a:pt x="400407" y="96289"/>
                    <a:pt x="391528" y="105167"/>
                  </a:cubicBezTo>
                  <a:cubicBezTo>
                    <a:pt x="382650" y="114046"/>
                    <a:pt x="370609" y="119033"/>
                    <a:pt x="358053" y="119033"/>
                  </a:cubicBezTo>
                  <a:lnTo>
                    <a:pt x="47342" y="119033"/>
                  </a:lnTo>
                  <a:cubicBezTo>
                    <a:pt x="34786" y="119033"/>
                    <a:pt x="22744" y="114046"/>
                    <a:pt x="13866" y="105167"/>
                  </a:cubicBezTo>
                  <a:cubicBezTo>
                    <a:pt x="4988" y="96289"/>
                    <a:pt x="0" y="84248"/>
                    <a:pt x="0" y="71692"/>
                  </a:cubicBezTo>
                  <a:lnTo>
                    <a:pt x="0" y="47342"/>
                  </a:lnTo>
                  <a:cubicBezTo>
                    <a:pt x="0" y="34786"/>
                    <a:pt x="4988" y="22744"/>
                    <a:pt x="13866" y="13866"/>
                  </a:cubicBezTo>
                  <a:cubicBezTo>
                    <a:pt x="22744" y="4988"/>
                    <a:pt x="34786" y="0"/>
                    <a:pt x="47342" y="0"/>
                  </a:cubicBezTo>
                  <a:close/>
                </a:path>
              </a:pathLst>
            </a:custGeom>
            <a:gradFill rotWithShape="true">
              <a:gsLst>
                <a:gs pos="0">
                  <a:srgbClr val="5170FF">
                    <a:alpha val="100000"/>
                  </a:srgbClr>
                </a:gs>
                <a:gs pos="100000">
                  <a:srgbClr val="FF66C4">
                    <a:alpha val="100000"/>
                  </a:srgbClr>
                </a:gs>
              </a:gsLst>
              <a:lin ang="0"/>
            </a:gradFill>
          </p:spPr>
        </p:sp>
        <p:sp>
          <p:nvSpPr>
            <p:cNvPr name="TextBox 63" id="63"/>
            <p:cNvSpPr txBox="true"/>
            <p:nvPr/>
          </p:nvSpPr>
          <p:spPr>
            <a:xfrm>
              <a:off x="0" y="-47625"/>
              <a:ext cx="405394" cy="166658"/>
            </a:xfrm>
            <a:prstGeom prst="rect">
              <a:avLst/>
            </a:prstGeom>
          </p:spPr>
          <p:txBody>
            <a:bodyPr anchor="ctr" rtlCol="false" tIns="50800" lIns="50800" bIns="50800" rIns="50800"/>
            <a:lstStyle/>
            <a:p>
              <a:pPr algn="ctr">
                <a:lnSpc>
                  <a:spcPts val="3212"/>
                </a:lnSpc>
              </a:pPr>
              <a:r>
                <a:rPr lang="en-US" sz="2294" spc="22">
                  <a:solidFill>
                    <a:srgbClr val="FEFEFE"/>
                  </a:solidFill>
                  <a:latin typeface="Canva Sans 1 Bold"/>
                </a:rPr>
                <a:t>09</a:t>
              </a:r>
            </a:p>
          </p:txBody>
        </p:sp>
      </p:grpSp>
      <p:sp>
        <p:nvSpPr>
          <p:cNvPr name="TextBox 64" id="64"/>
          <p:cNvSpPr txBox="true"/>
          <p:nvPr/>
        </p:nvSpPr>
        <p:spPr>
          <a:xfrm rot="0">
            <a:off x="12581841" y="8385813"/>
            <a:ext cx="3027113" cy="993740"/>
          </a:xfrm>
          <a:prstGeom prst="rect">
            <a:avLst/>
          </a:prstGeom>
        </p:spPr>
        <p:txBody>
          <a:bodyPr anchor="t" rtlCol="false" tIns="0" lIns="0" bIns="0" rIns="0">
            <a:spAutoFit/>
          </a:bodyPr>
          <a:lstStyle/>
          <a:p>
            <a:pPr algn="ctr">
              <a:lnSpc>
                <a:spcPts val="4026"/>
              </a:lnSpc>
              <a:spcBef>
                <a:spcPct val="0"/>
              </a:spcBef>
            </a:pPr>
            <a:r>
              <a:rPr lang="en-US" sz="2876" spc="28">
                <a:solidFill>
                  <a:srgbClr val="FEFEFE"/>
                </a:solidFill>
                <a:latin typeface="Canva Sans 1"/>
              </a:rPr>
              <a:t>Save weightsodel</a:t>
            </a:r>
          </a:p>
        </p:txBody>
      </p:sp>
      <p:sp>
        <p:nvSpPr>
          <p:cNvPr name="TextBox 65" id="65"/>
          <p:cNvSpPr txBox="true"/>
          <p:nvPr/>
        </p:nvSpPr>
        <p:spPr>
          <a:xfrm rot="0">
            <a:off x="7570428" y="8285614"/>
            <a:ext cx="3766351" cy="1026292"/>
          </a:xfrm>
          <a:prstGeom prst="rect">
            <a:avLst/>
          </a:prstGeom>
        </p:spPr>
        <p:txBody>
          <a:bodyPr anchor="t" rtlCol="false" tIns="0" lIns="0" bIns="0" rIns="0">
            <a:spAutoFit/>
          </a:bodyPr>
          <a:lstStyle/>
          <a:p>
            <a:pPr algn="ctr">
              <a:lnSpc>
                <a:spcPts val="4166"/>
              </a:lnSpc>
              <a:spcBef>
                <a:spcPct val="0"/>
              </a:spcBef>
            </a:pPr>
            <a:r>
              <a:rPr lang="en-US" sz="2976" spc="29">
                <a:solidFill>
                  <a:srgbClr val="FEFEFE"/>
                </a:solidFill>
                <a:latin typeface="Canva Sans 1"/>
              </a:rPr>
              <a:t>Evaluate the model with test data</a:t>
            </a:r>
          </a:p>
        </p:txBody>
      </p:sp>
      <p:sp>
        <p:nvSpPr>
          <p:cNvPr name="TextBox 66" id="66"/>
          <p:cNvSpPr txBox="true"/>
          <p:nvPr/>
        </p:nvSpPr>
        <p:spPr>
          <a:xfrm rot="0">
            <a:off x="3034353" y="8338420"/>
            <a:ext cx="3027113" cy="488915"/>
          </a:xfrm>
          <a:prstGeom prst="rect">
            <a:avLst/>
          </a:prstGeom>
        </p:spPr>
        <p:txBody>
          <a:bodyPr anchor="t" rtlCol="false" tIns="0" lIns="0" bIns="0" rIns="0">
            <a:spAutoFit/>
          </a:bodyPr>
          <a:lstStyle/>
          <a:p>
            <a:pPr algn="ctr">
              <a:lnSpc>
                <a:spcPts val="4026"/>
              </a:lnSpc>
              <a:spcBef>
                <a:spcPct val="0"/>
              </a:spcBef>
            </a:pPr>
            <a:r>
              <a:rPr lang="en-US" sz="2876" spc="28">
                <a:solidFill>
                  <a:srgbClr val="FEFEFE"/>
                </a:solidFill>
                <a:latin typeface="Canva Sans 1"/>
              </a:rPr>
              <a:t>Train Modle</a:t>
            </a:r>
          </a:p>
        </p:txBody>
      </p:sp>
      <p:sp>
        <p:nvSpPr>
          <p:cNvPr name="Freeform 67" id="67"/>
          <p:cNvSpPr/>
          <p:nvPr/>
        </p:nvSpPr>
        <p:spPr>
          <a:xfrm flipH="false" flipV="false" rot="9060169">
            <a:off x="-5762781" y="-3753456"/>
            <a:ext cx="12531108" cy="8771776"/>
          </a:xfrm>
          <a:custGeom>
            <a:avLst/>
            <a:gdLst/>
            <a:ahLst/>
            <a:cxnLst/>
            <a:rect r="r" b="b" t="t" l="l"/>
            <a:pathLst>
              <a:path h="8771776" w="12531108">
                <a:moveTo>
                  <a:pt x="0" y="0"/>
                </a:moveTo>
                <a:lnTo>
                  <a:pt x="12531107" y="0"/>
                </a:lnTo>
                <a:lnTo>
                  <a:pt x="12531107" y="8771776"/>
                </a:lnTo>
                <a:lnTo>
                  <a:pt x="0" y="87717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1245E"/>
        </a:solidFill>
      </p:bgPr>
    </p:bg>
    <p:spTree>
      <p:nvGrpSpPr>
        <p:cNvPr id="1" name=""/>
        <p:cNvGrpSpPr/>
        <p:nvPr/>
      </p:nvGrpSpPr>
      <p:grpSpPr>
        <a:xfrm>
          <a:off x="0" y="0"/>
          <a:ext cx="0" cy="0"/>
          <a:chOff x="0" y="0"/>
          <a:chExt cx="0" cy="0"/>
        </a:xfrm>
      </p:grpSpPr>
      <p:grpSp>
        <p:nvGrpSpPr>
          <p:cNvPr name="Group 2" id="2"/>
          <p:cNvGrpSpPr/>
          <p:nvPr/>
        </p:nvGrpSpPr>
        <p:grpSpPr>
          <a:xfrm rot="0">
            <a:off x="7241897" y="2626178"/>
            <a:ext cx="3016336" cy="1033557"/>
            <a:chOff x="0" y="0"/>
            <a:chExt cx="941463" cy="322595"/>
          </a:xfrm>
        </p:grpSpPr>
        <p:sp>
          <p:nvSpPr>
            <p:cNvPr name="Freeform 3" id="3"/>
            <p:cNvSpPr/>
            <p:nvPr/>
          </p:nvSpPr>
          <p:spPr>
            <a:xfrm flipH="false" flipV="false" rot="0">
              <a:off x="0" y="0"/>
              <a:ext cx="941463" cy="322595"/>
            </a:xfrm>
            <a:custGeom>
              <a:avLst/>
              <a:gdLst/>
              <a:ahLst/>
              <a:cxnLst/>
              <a:rect r="r" b="b" t="t" l="l"/>
              <a:pathLst>
                <a:path h="322595" w="941463">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gradFill rotWithShape="true">
              <a:gsLst>
                <a:gs pos="0">
                  <a:srgbClr val="FF5757">
                    <a:alpha val="100000"/>
                  </a:srgbClr>
                </a:gs>
                <a:gs pos="100000">
                  <a:srgbClr val="8C52FF">
                    <a:alpha val="100000"/>
                  </a:srgbClr>
                </a:gs>
              </a:gsLst>
              <a:lin ang="0"/>
            </a:gradFill>
            <a:ln cap="sq">
              <a:noFill/>
              <a:prstDash val="solid"/>
              <a:miter/>
            </a:ln>
          </p:spPr>
        </p:sp>
        <p:sp>
          <p:nvSpPr>
            <p:cNvPr name="TextBox 4" id="4"/>
            <p:cNvSpPr txBox="true"/>
            <p:nvPr/>
          </p:nvSpPr>
          <p:spPr>
            <a:xfrm>
              <a:off x="0" y="-38100"/>
              <a:ext cx="941463" cy="360695"/>
            </a:xfrm>
            <a:prstGeom prst="rect">
              <a:avLst/>
            </a:prstGeom>
          </p:spPr>
          <p:txBody>
            <a:bodyPr anchor="ctr" rtlCol="false" tIns="101600" lIns="101600" bIns="101600" rIns="101600"/>
            <a:lstStyle/>
            <a:p>
              <a:pPr algn="ctr">
                <a:lnSpc>
                  <a:spcPts val="2932"/>
                </a:lnSpc>
              </a:pPr>
              <a:r>
                <a:rPr lang="en-US" sz="2094" spc="20">
                  <a:solidFill>
                    <a:srgbClr val="FFFFFF"/>
                  </a:solidFill>
                  <a:latin typeface="Canva Sans 1"/>
                </a:rPr>
                <a:t>Dice coef</a:t>
              </a:r>
            </a:p>
          </p:txBody>
        </p:sp>
      </p:grpSp>
      <p:grpSp>
        <p:nvGrpSpPr>
          <p:cNvPr name="Group 5" id="5"/>
          <p:cNvGrpSpPr/>
          <p:nvPr/>
        </p:nvGrpSpPr>
        <p:grpSpPr>
          <a:xfrm rot="0">
            <a:off x="10354349" y="2627748"/>
            <a:ext cx="3016336" cy="1033557"/>
            <a:chOff x="0" y="0"/>
            <a:chExt cx="941463" cy="322595"/>
          </a:xfrm>
        </p:grpSpPr>
        <p:sp>
          <p:nvSpPr>
            <p:cNvPr name="Freeform 6" id="6"/>
            <p:cNvSpPr/>
            <p:nvPr/>
          </p:nvSpPr>
          <p:spPr>
            <a:xfrm flipH="false" flipV="false" rot="0">
              <a:off x="0" y="0"/>
              <a:ext cx="941463" cy="322595"/>
            </a:xfrm>
            <a:custGeom>
              <a:avLst/>
              <a:gdLst/>
              <a:ahLst/>
              <a:cxnLst/>
              <a:rect r="r" b="b" t="t" l="l"/>
              <a:pathLst>
                <a:path h="322595" w="941463">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gradFill rotWithShape="true">
              <a:gsLst>
                <a:gs pos="0">
                  <a:srgbClr val="FF5757">
                    <a:alpha val="100000"/>
                  </a:srgbClr>
                </a:gs>
                <a:gs pos="100000">
                  <a:srgbClr val="8C52FF">
                    <a:alpha val="100000"/>
                  </a:srgbClr>
                </a:gs>
              </a:gsLst>
              <a:lin ang="0"/>
            </a:gradFill>
            <a:ln cap="sq">
              <a:noFill/>
              <a:prstDash val="solid"/>
              <a:miter/>
            </a:ln>
          </p:spPr>
        </p:sp>
        <p:sp>
          <p:nvSpPr>
            <p:cNvPr name="TextBox 7" id="7"/>
            <p:cNvSpPr txBox="true"/>
            <p:nvPr/>
          </p:nvSpPr>
          <p:spPr>
            <a:xfrm>
              <a:off x="0" y="-38100"/>
              <a:ext cx="941463" cy="360695"/>
            </a:xfrm>
            <a:prstGeom prst="rect">
              <a:avLst/>
            </a:prstGeom>
          </p:spPr>
          <p:txBody>
            <a:bodyPr anchor="ctr" rtlCol="false" tIns="101600" lIns="101600" bIns="101600" rIns="101600"/>
            <a:lstStyle/>
            <a:p>
              <a:pPr algn="ctr">
                <a:lnSpc>
                  <a:spcPts val="2932"/>
                </a:lnSpc>
              </a:pPr>
              <a:r>
                <a:rPr lang="en-US" sz="2094" spc="20">
                  <a:solidFill>
                    <a:srgbClr val="FFFFFF"/>
                  </a:solidFill>
                  <a:latin typeface="Canva Sans 1"/>
                </a:rPr>
                <a:t>iou</a:t>
              </a:r>
            </a:p>
          </p:txBody>
        </p:sp>
      </p:grpSp>
      <p:grpSp>
        <p:nvGrpSpPr>
          <p:cNvPr name="Group 8" id="8"/>
          <p:cNvGrpSpPr/>
          <p:nvPr/>
        </p:nvGrpSpPr>
        <p:grpSpPr>
          <a:xfrm rot="0">
            <a:off x="4131178" y="2626178"/>
            <a:ext cx="3016336" cy="1033557"/>
            <a:chOff x="0" y="0"/>
            <a:chExt cx="941463" cy="322595"/>
          </a:xfrm>
        </p:grpSpPr>
        <p:sp>
          <p:nvSpPr>
            <p:cNvPr name="Freeform 9" id="9"/>
            <p:cNvSpPr/>
            <p:nvPr/>
          </p:nvSpPr>
          <p:spPr>
            <a:xfrm flipH="false" flipV="false" rot="0">
              <a:off x="0" y="0"/>
              <a:ext cx="941463" cy="322595"/>
            </a:xfrm>
            <a:custGeom>
              <a:avLst/>
              <a:gdLst/>
              <a:ahLst/>
              <a:cxnLst/>
              <a:rect r="r" b="b" t="t" l="l"/>
              <a:pathLst>
                <a:path h="322595" w="941463">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gradFill rotWithShape="true">
              <a:gsLst>
                <a:gs pos="0">
                  <a:srgbClr val="FF5757">
                    <a:alpha val="100000"/>
                  </a:srgbClr>
                </a:gs>
                <a:gs pos="100000">
                  <a:srgbClr val="8C52FF">
                    <a:alpha val="100000"/>
                  </a:srgbClr>
                </a:gs>
              </a:gsLst>
              <a:lin ang="0"/>
            </a:gradFill>
            <a:ln cap="sq">
              <a:noFill/>
              <a:prstDash val="solid"/>
              <a:miter/>
            </a:ln>
          </p:spPr>
        </p:sp>
        <p:sp>
          <p:nvSpPr>
            <p:cNvPr name="TextBox 10" id="10"/>
            <p:cNvSpPr txBox="true"/>
            <p:nvPr/>
          </p:nvSpPr>
          <p:spPr>
            <a:xfrm>
              <a:off x="0" y="-38100"/>
              <a:ext cx="941463" cy="360695"/>
            </a:xfrm>
            <a:prstGeom prst="rect">
              <a:avLst/>
            </a:prstGeom>
          </p:spPr>
          <p:txBody>
            <a:bodyPr anchor="ctr" rtlCol="false" tIns="101600" lIns="101600" bIns="101600" rIns="101600"/>
            <a:lstStyle/>
            <a:p>
              <a:pPr algn="ctr">
                <a:lnSpc>
                  <a:spcPts val="2932"/>
                </a:lnSpc>
              </a:pPr>
              <a:r>
                <a:rPr lang="en-US" sz="2094" spc="20">
                  <a:solidFill>
                    <a:srgbClr val="FFFFFF"/>
                  </a:solidFill>
                  <a:latin typeface="Canva Sans 1"/>
                </a:rPr>
                <a:t>accuracy</a:t>
              </a:r>
            </a:p>
          </p:txBody>
        </p:sp>
      </p:grpSp>
      <p:grpSp>
        <p:nvGrpSpPr>
          <p:cNvPr name="Group 11" id="11"/>
          <p:cNvGrpSpPr/>
          <p:nvPr/>
        </p:nvGrpSpPr>
        <p:grpSpPr>
          <a:xfrm rot="0">
            <a:off x="1019592" y="2626178"/>
            <a:ext cx="3016336" cy="1033557"/>
            <a:chOff x="0" y="0"/>
            <a:chExt cx="941463" cy="322595"/>
          </a:xfrm>
        </p:grpSpPr>
        <p:sp>
          <p:nvSpPr>
            <p:cNvPr name="Freeform 12" id="12"/>
            <p:cNvSpPr/>
            <p:nvPr/>
          </p:nvSpPr>
          <p:spPr>
            <a:xfrm flipH="false" flipV="false" rot="0">
              <a:off x="0" y="0"/>
              <a:ext cx="941463" cy="322595"/>
            </a:xfrm>
            <a:custGeom>
              <a:avLst/>
              <a:gdLst/>
              <a:ahLst/>
              <a:cxnLst/>
              <a:rect r="r" b="b" t="t" l="l"/>
              <a:pathLst>
                <a:path h="322595" w="941463">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gradFill rotWithShape="true">
              <a:gsLst>
                <a:gs pos="0">
                  <a:srgbClr val="FF5757">
                    <a:alpha val="100000"/>
                  </a:srgbClr>
                </a:gs>
                <a:gs pos="100000">
                  <a:srgbClr val="8C52FF">
                    <a:alpha val="100000"/>
                  </a:srgbClr>
                </a:gs>
              </a:gsLst>
              <a:lin ang="0"/>
            </a:gradFill>
            <a:ln cap="sq">
              <a:noFill/>
              <a:prstDash val="solid"/>
              <a:miter/>
            </a:ln>
          </p:spPr>
        </p:sp>
        <p:sp>
          <p:nvSpPr>
            <p:cNvPr name="TextBox 13" id="13"/>
            <p:cNvSpPr txBox="true"/>
            <p:nvPr/>
          </p:nvSpPr>
          <p:spPr>
            <a:xfrm>
              <a:off x="0" y="-38100"/>
              <a:ext cx="941463" cy="360695"/>
            </a:xfrm>
            <a:prstGeom prst="rect">
              <a:avLst/>
            </a:prstGeom>
          </p:spPr>
          <p:txBody>
            <a:bodyPr anchor="ctr" rtlCol="false" tIns="101600" lIns="101600" bIns="101600" rIns="101600"/>
            <a:lstStyle/>
            <a:p>
              <a:pPr algn="ctr">
                <a:lnSpc>
                  <a:spcPts val="2932"/>
                </a:lnSpc>
              </a:pPr>
              <a:r>
                <a:rPr lang="en-US" sz="2094" spc="20">
                  <a:solidFill>
                    <a:srgbClr val="FFFFFF"/>
                  </a:solidFill>
                  <a:latin typeface="Canva Sans 1"/>
                </a:rPr>
                <a:t>model</a:t>
              </a:r>
            </a:p>
          </p:txBody>
        </p:sp>
      </p:grpSp>
      <p:grpSp>
        <p:nvGrpSpPr>
          <p:cNvPr name="Group 14" id="14"/>
          <p:cNvGrpSpPr/>
          <p:nvPr/>
        </p:nvGrpSpPr>
        <p:grpSpPr>
          <a:xfrm rot="0">
            <a:off x="1019592" y="3748599"/>
            <a:ext cx="3016336" cy="1033557"/>
            <a:chOff x="0" y="0"/>
            <a:chExt cx="941463" cy="322595"/>
          </a:xfrm>
        </p:grpSpPr>
        <p:sp>
          <p:nvSpPr>
            <p:cNvPr name="Freeform 15" id="15"/>
            <p:cNvSpPr/>
            <p:nvPr/>
          </p:nvSpPr>
          <p:spPr>
            <a:xfrm flipH="false" flipV="false" rot="0">
              <a:off x="0" y="0"/>
              <a:ext cx="941463" cy="322595"/>
            </a:xfrm>
            <a:custGeom>
              <a:avLst/>
              <a:gdLst/>
              <a:ahLst/>
              <a:cxnLst/>
              <a:rect r="r" b="b" t="t" l="l"/>
              <a:pathLst>
                <a:path h="322595" w="941463">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gradFill rotWithShape="true">
              <a:gsLst>
                <a:gs pos="0">
                  <a:srgbClr val="004AAD">
                    <a:alpha val="100000"/>
                  </a:srgbClr>
                </a:gs>
                <a:gs pos="100000">
                  <a:srgbClr val="CB6CE6">
                    <a:alpha val="100000"/>
                  </a:srgbClr>
                </a:gs>
              </a:gsLst>
              <a:lin ang="0"/>
            </a:gradFill>
            <a:ln w="38100" cap="sq">
              <a:gradFill>
                <a:gsLst>
                  <a:gs pos="0">
                    <a:srgbClr val="004AAD">
                      <a:alpha val="100000"/>
                    </a:srgbClr>
                  </a:gs>
                  <a:gs pos="100000">
                    <a:srgbClr val="CB6CE6">
                      <a:alpha val="100000"/>
                    </a:srgbClr>
                  </a:gs>
                </a:gsLst>
                <a:lin ang="0"/>
              </a:gradFill>
              <a:prstDash val="solid"/>
              <a:miter/>
            </a:ln>
          </p:spPr>
        </p:sp>
        <p:sp>
          <p:nvSpPr>
            <p:cNvPr name="TextBox 16" id="16"/>
            <p:cNvSpPr txBox="true"/>
            <p:nvPr/>
          </p:nvSpPr>
          <p:spPr>
            <a:xfrm>
              <a:off x="0" y="-38100"/>
              <a:ext cx="941463" cy="360695"/>
            </a:xfrm>
            <a:prstGeom prst="rect">
              <a:avLst/>
            </a:prstGeom>
          </p:spPr>
          <p:txBody>
            <a:bodyPr anchor="ctr" rtlCol="false" tIns="101600" lIns="101600" bIns="101600" rIns="101600"/>
            <a:lstStyle/>
            <a:p>
              <a:pPr algn="ctr">
                <a:lnSpc>
                  <a:spcPts val="2932"/>
                </a:lnSpc>
              </a:pPr>
              <a:r>
                <a:rPr lang="en-US" sz="2094" spc="20">
                  <a:solidFill>
                    <a:srgbClr val="F37221"/>
                  </a:solidFill>
                  <a:latin typeface="Canva Sans 1 Bold"/>
                </a:rPr>
                <a:t>U-net</a:t>
              </a:r>
            </a:p>
          </p:txBody>
        </p:sp>
      </p:grpSp>
      <p:grpSp>
        <p:nvGrpSpPr>
          <p:cNvPr name="Group 17" id="17"/>
          <p:cNvGrpSpPr/>
          <p:nvPr/>
        </p:nvGrpSpPr>
        <p:grpSpPr>
          <a:xfrm rot="0">
            <a:off x="4131178" y="3748599"/>
            <a:ext cx="3016336" cy="1033557"/>
            <a:chOff x="0" y="0"/>
            <a:chExt cx="941463" cy="322595"/>
          </a:xfrm>
        </p:grpSpPr>
        <p:sp>
          <p:nvSpPr>
            <p:cNvPr name="Freeform 18" id="18"/>
            <p:cNvSpPr/>
            <p:nvPr/>
          </p:nvSpPr>
          <p:spPr>
            <a:xfrm flipH="false" flipV="false" rot="0">
              <a:off x="0" y="0"/>
              <a:ext cx="941463" cy="322595"/>
            </a:xfrm>
            <a:custGeom>
              <a:avLst/>
              <a:gdLst/>
              <a:ahLst/>
              <a:cxnLst/>
              <a:rect r="r" b="b" t="t" l="l"/>
              <a:pathLst>
                <a:path h="322595" w="941463">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gradFill rotWithShape="true">
              <a:gsLst>
                <a:gs pos="0">
                  <a:srgbClr val="004AAD">
                    <a:alpha val="100000"/>
                  </a:srgbClr>
                </a:gs>
                <a:gs pos="100000">
                  <a:srgbClr val="CB6CE6">
                    <a:alpha val="100000"/>
                  </a:srgbClr>
                </a:gs>
              </a:gsLst>
              <a:lin ang="0"/>
            </a:gradFill>
            <a:ln w="38100" cap="sq">
              <a:gradFill>
                <a:gsLst>
                  <a:gs pos="0">
                    <a:srgbClr val="004AAD">
                      <a:alpha val="100000"/>
                    </a:srgbClr>
                  </a:gs>
                  <a:gs pos="100000">
                    <a:srgbClr val="CB6CE6">
                      <a:alpha val="100000"/>
                    </a:srgbClr>
                  </a:gs>
                </a:gsLst>
                <a:lin ang="0"/>
              </a:gradFill>
              <a:prstDash val="solid"/>
              <a:miter/>
            </a:ln>
          </p:spPr>
        </p:sp>
        <p:sp>
          <p:nvSpPr>
            <p:cNvPr name="TextBox 19" id="19"/>
            <p:cNvSpPr txBox="true"/>
            <p:nvPr/>
          </p:nvSpPr>
          <p:spPr>
            <a:xfrm>
              <a:off x="0" y="-38100"/>
              <a:ext cx="941463" cy="360695"/>
            </a:xfrm>
            <a:prstGeom prst="rect">
              <a:avLst/>
            </a:prstGeom>
          </p:spPr>
          <p:txBody>
            <a:bodyPr anchor="ctr" rtlCol="false" tIns="101600" lIns="101600" bIns="101600" rIns="101600"/>
            <a:lstStyle/>
            <a:p>
              <a:pPr algn="ctr">
                <a:lnSpc>
                  <a:spcPts val="2932"/>
                </a:lnSpc>
              </a:pPr>
              <a:r>
                <a:rPr lang="en-US" sz="2094" spc="20">
                  <a:solidFill>
                    <a:srgbClr val="F37221"/>
                  </a:solidFill>
                  <a:latin typeface="Canva Sans 1"/>
                </a:rPr>
                <a:t>99.8</a:t>
              </a:r>
            </a:p>
          </p:txBody>
        </p:sp>
      </p:grpSp>
      <p:grpSp>
        <p:nvGrpSpPr>
          <p:cNvPr name="Group 20" id="20"/>
          <p:cNvGrpSpPr/>
          <p:nvPr/>
        </p:nvGrpSpPr>
        <p:grpSpPr>
          <a:xfrm rot="0">
            <a:off x="7242764" y="3748599"/>
            <a:ext cx="3016336" cy="1033557"/>
            <a:chOff x="0" y="0"/>
            <a:chExt cx="941463" cy="322595"/>
          </a:xfrm>
        </p:grpSpPr>
        <p:sp>
          <p:nvSpPr>
            <p:cNvPr name="Freeform 21" id="21"/>
            <p:cNvSpPr/>
            <p:nvPr/>
          </p:nvSpPr>
          <p:spPr>
            <a:xfrm flipH="false" flipV="false" rot="0">
              <a:off x="0" y="0"/>
              <a:ext cx="941463" cy="322595"/>
            </a:xfrm>
            <a:custGeom>
              <a:avLst/>
              <a:gdLst/>
              <a:ahLst/>
              <a:cxnLst/>
              <a:rect r="r" b="b" t="t" l="l"/>
              <a:pathLst>
                <a:path h="322595" w="941463">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gradFill rotWithShape="true">
              <a:gsLst>
                <a:gs pos="0">
                  <a:srgbClr val="004AAD">
                    <a:alpha val="100000"/>
                  </a:srgbClr>
                </a:gs>
                <a:gs pos="100000">
                  <a:srgbClr val="CB6CE6">
                    <a:alpha val="100000"/>
                  </a:srgbClr>
                </a:gs>
              </a:gsLst>
              <a:lin ang="0"/>
            </a:gradFill>
            <a:ln w="38100" cap="sq">
              <a:gradFill>
                <a:gsLst>
                  <a:gs pos="0">
                    <a:srgbClr val="004AAD">
                      <a:alpha val="100000"/>
                    </a:srgbClr>
                  </a:gs>
                  <a:gs pos="100000">
                    <a:srgbClr val="CB6CE6">
                      <a:alpha val="100000"/>
                    </a:srgbClr>
                  </a:gs>
                </a:gsLst>
                <a:lin ang="0"/>
              </a:gradFill>
              <a:prstDash val="solid"/>
              <a:miter/>
            </a:ln>
          </p:spPr>
        </p:sp>
        <p:sp>
          <p:nvSpPr>
            <p:cNvPr name="TextBox 22" id="22"/>
            <p:cNvSpPr txBox="true"/>
            <p:nvPr/>
          </p:nvSpPr>
          <p:spPr>
            <a:xfrm>
              <a:off x="0" y="-38100"/>
              <a:ext cx="941463" cy="360695"/>
            </a:xfrm>
            <a:prstGeom prst="rect">
              <a:avLst/>
            </a:prstGeom>
          </p:spPr>
          <p:txBody>
            <a:bodyPr anchor="ctr" rtlCol="false" tIns="101600" lIns="101600" bIns="101600" rIns="101600"/>
            <a:lstStyle/>
            <a:p>
              <a:pPr algn="ctr">
                <a:lnSpc>
                  <a:spcPts val="2932"/>
                </a:lnSpc>
              </a:pPr>
              <a:r>
                <a:rPr lang="en-US" sz="2094" spc="20">
                  <a:solidFill>
                    <a:srgbClr val="F37221"/>
                  </a:solidFill>
                  <a:latin typeface="Canva Sans 1"/>
                </a:rPr>
                <a:t>91.69</a:t>
              </a:r>
            </a:p>
          </p:txBody>
        </p:sp>
      </p:grpSp>
      <p:grpSp>
        <p:nvGrpSpPr>
          <p:cNvPr name="Group 23" id="23"/>
          <p:cNvGrpSpPr/>
          <p:nvPr/>
        </p:nvGrpSpPr>
        <p:grpSpPr>
          <a:xfrm rot="0">
            <a:off x="10355325" y="3750169"/>
            <a:ext cx="3016336" cy="1033557"/>
            <a:chOff x="0" y="0"/>
            <a:chExt cx="941463" cy="322595"/>
          </a:xfrm>
        </p:grpSpPr>
        <p:sp>
          <p:nvSpPr>
            <p:cNvPr name="Freeform 24" id="24"/>
            <p:cNvSpPr/>
            <p:nvPr/>
          </p:nvSpPr>
          <p:spPr>
            <a:xfrm flipH="false" flipV="false" rot="0">
              <a:off x="0" y="0"/>
              <a:ext cx="941463" cy="322595"/>
            </a:xfrm>
            <a:custGeom>
              <a:avLst/>
              <a:gdLst/>
              <a:ahLst/>
              <a:cxnLst/>
              <a:rect r="r" b="b" t="t" l="l"/>
              <a:pathLst>
                <a:path h="322595" w="941463">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gradFill rotWithShape="true">
              <a:gsLst>
                <a:gs pos="0">
                  <a:srgbClr val="004AAD">
                    <a:alpha val="100000"/>
                  </a:srgbClr>
                </a:gs>
                <a:gs pos="100000">
                  <a:srgbClr val="CB6CE6">
                    <a:alpha val="100000"/>
                  </a:srgbClr>
                </a:gs>
              </a:gsLst>
              <a:lin ang="0"/>
            </a:gradFill>
            <a:ln w="38100" cap="sq">
              <a:gradFill>
                <a:gsLst>
                  <a:gs pos="0">
                    <a:srgbClr val="004AAD">
                      <a:alpha val="100000"/>
                    </a:srgbClr>
                  </a:gs>
                  <a:gs pos="100000">
                    <a:srgbClr val="CB6CE6">
                      <a:alpha val="100000"/>
                    </a:srgbClr>
                  </a:gs>
                </a:gsLst>
                <a:lin ang="0"/>
              </a:gradFill>
              <a:prstDash val="solid"/>
              <a:miter/>
            </a:ln>
          </p:spPr>
        </p:sp>
        <p:sp>
          <p:nvSpPr>
            <p:cNvPr name="TextBox 25" id="25"/>
            <p:cNvSpPr txBox="true"/>
            <p:nvPr/>
          </p:nvSpPr>
          <p:spPr>
            <a:xfrm>
              <a:off x="0" y="-38100"/>
              <a:ext cx="941463" cy="360695"/>
            </a:xfrm>
            <a:prstGeom prst="rect">
              <a:avLst/>
            </a:prstGeom>
          </p:spPr>
          <p:txBody>
            <a:bodyPr anchor="ctr" rtlCol="false" tIns="101600" lIns="101600" bIns="101600" rIns="101600"/>
            <a:lstStyle/>
            <a:p>
              <a:pPr algn="ctr">
                <a:lnSpc>
                  <a:spcPts val="2932"/>
                </a:lnSpc>
              </a:pPr>
              <a:r>
                <a:rPr lang="en-US" sz="2094" spc="20">
                  <a:solidFill>
                    <a:srgbClr val="F37221"/>
                  </a:solidFill>
                  <a:latin typeface="Canva Sans 1"/>
                </a:rPr>
                <a:t>85.26</a:t>
              </a:r>
            </a:p>
          </p:txBody>
        </p:sp>
      </p:grpSp>
      <p:sp>
        <p:nvSpPr>
          <p:cNvPr name="Freeform 26" id="26"/>
          <p:cNvSpPr/>
          <p:nvPr/>
        </p:nvSpPr>
        <p:spPr>
          <a:xfrm flipH="false" flipV="false" rot="0">
            <a:off x="-2391404" y="-3654647"/>
            <a:ext cx="9144000" cy="6168044"/>
          </a:xfrm>
          <a:custGeom>
            <a:avLst/>
            <a:gdLst/>
            <a:ahLst/>
            <a:cxnLst/>
            <a:rect r="r" b="b" t="t" l="l"/>
            <a:pathLst>
              <a:path h="6168044" w="9144000">
                <a:moveTo>
                  <a:pt x="0" y="0"/>
                </a:moveTo>
                <a:lnTo>
                  <a:pt x="9144000" y="0"/>
                </a:lnTo>
                <a:lnTo>
                  <a:pt x="9144000" y="6168043"/>
                </a:lnTo>
                <a:lnTo>
                  <a:pt x="0" y="61680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7" id="27"/>
          <p:cNvSpPr txBox="true"/>
          <p:nvPr/>
        </p:nvSpPr>
        <p:spPr>
          <a:xfrm rot="0">
            <a:off x="5115521" y="1043523"/>
            <a:ext cx="8056958" cy="917719"/>
          </a:xfrm>
          <a:prstGeom prst="rect">
            <a:avLst/>
          </a:prstGeom>
        </p:spPr>
        <p:txBody>
          <a:bodyPr anchor="t" rtlCol="false" tIns="0" lIns="0" bIns="0" rIns="0">
            <a:spAutoFit/>
          </a:bodyPr>
          <a:lstStyle/>
          <a:p>
            <a:pPr algn="ctr" marL="0" indent="0" lvl="0">
              <a:lnSpc>
                <a:spcPts val="7537"/>
              </a:lnSpc>
              <a:spcBef>
                <a:spcPct val="0"/>
              </a:spcBef>
            </a:pPr>
            <a:r>
              <a:rPr lang="en-US" sz="5462" spc="273">
                <a:solidFill>
                  <a:srgbClr val="FDFBFB"/>
                </a:solidFill>
                <a:latin typeface="Canva Sans 2 Bold"/>
              </a:rPr>
              <a:t>Train Scores </a:t>
            </a:r>
          </a:p>
        </p:txBody>
      </p:sp>
      <p:grpSp>
        <p:nvGrpSpPr>
          <p:cNvPr name="Group 28" id="28"/>
          <p:cNvGrpSpPr/>
          <p:nvPr/>
        </p:nvGrpSpPr>
        <p:grpSpPr>
          <a:xfrm rot="0">
            <a:off x="13482418" y="2630887"/>
            <a:ext cx="3016336" cy="1033557"/>
            <a:chOff x="0" y="0"/>
            <a:chExt cx="941463" cy="322595"/>
          </a:xfrm>
        </p:grpSpPr>
        <p:sp>
          <p:nvSpPr>
            <p:cNvPr name="Freeform 29" id="29"/>
            <p:cNvSpPr/>
            <p:nvPr/>
          </p:nvSpPr>
          <p:spPr>
            <a:xfrm flipH="false" flipV="false" rot="0">
              <a:off x="0" y="0"/>
              <a:ext cx="941463" cy="322595"/>
            </a:xfrm>
            <a:custGeom>
              <a:avLst/>
              <a:gdLst/>
              <a:ahLst/>
              <a:cxnLst/>
              <a:rect r="r" b="b" t="t" l="l"/>
              <a:pathLst>
                <a:path h="322595" w="941463">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gradFill rotWithShape="true">
              <a:gsLst>
                <a:gs pos="0">
                  <a:srgbClr val="FF5757">
                    <a:alpha val="100000"/>
                  </a:srgbClr>
                </a:gs>
                <a:gs pos="100000">
                  <a:srgbClr val="8C52FF">
                    <a:alpha val="100000"/>
                  </a:srgbClr>
                </a:gs>
              </a:gsLst>
              <a:lin ang="0"/>
            </a:gradFill>
            <a:ln cap="sq">
              <a:noFill/>
              <a:prstDash val="solid"/>
              <a:miter/>
            </a:ln>
          </p:spPr>
        </p:sp>
        <p:sp>
          <p:nvSpPr>
            <p:cNvPr name="TextBox 30" id="30"/>
            <p:cNvSpPr txBox="true"/>
            <p:nvPr/>
          </p:nvSpPr>
          <p:spPr>
            <a:xfrm>
              <a:off x="0" y="-38100"/>
              <a:ext cx="941463" cy="360695"/>
            </a:xfrm>
            <a:prstGeom prst="rect">
              <a:avLst/>
            </a:prstGeom>
          </p:spPr>
          <p:txBody>
            <a:bodyPr anchor="ctr" rtlCol="false" tIns="101600" lIns="101600" bIns="101600" rIns="101600"/>
            <a:lstStyle/>
            <a:p>
              <a:pPr algn="ctr">
                <a:lnSpc>
                  <a:spcPts val="2932"/>
                </a:lnSpc>
              </a:pPr>
              <a:r>
                <a:rPr lang="en-US" sz="2094" spc="20">
                  <a:solidFill>
                    <a:srgbClr val="FFFFFF"/>
                  </a:solidFill>
                  <a:latin typeface="Canva Sans 1"/>
                </a:rPr>
                <a:t>Dice coef loss</a:t>
              </a:r>
            </a:p>
            <a:p>
              <a:pPr algn="ctr">
                <a:lnSpc>
                  <a:spcPts val="2932"/>
                </a:lnSpc>
              </a:pPr>
            </a:p>
          </p:txBody>
        </p:sp>
      </p:grpSp>
      <p:grpSp>
        <p:nvGrpSpPr>
          <p:cNvPr name="Group 31" id="31"/>
          <p:cNvGrpSpPr/>
          <p:nvPr/>
        </p:nvGrpSpPr>
        <p:grpSpPr>
          <a:xfrm rot="0">
            <a:off x="13482418" y="3750169"/>
            <a:ext cx="3016336" cy="1033557"/>
            <a:chOff x="0" y="0"/>
            <a:chExt cx="941463" cy="322595"/>
          </a:xfrm>
        </p:grpSpPr>
        <p:sp>
          <p:nvSpPr>
            <p:cNvPr name="Freeform 32" id="32"/>
            <p:cNvSpPr/>
            <p:nvPr/>
          </p:nvSpPr>
          <p:spPr>
            <a:xfrm flipH="false" flipV="false" rot="0">
              <a:off x="0" y="0"/>
              <a:ext cx="941463" cy="322595"/>
            </a:xfrm>
            <a:custGeom>
              <a:avLst/>
              <a:gdLst/>
              <a:ahLst/>
              <a:cxnLst/>
              <a:rect r="r" b="b" t="t" l="l"/>
              <a:pathLst>
                <a:path h="322595" w="941463">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gradFill rotWithShape="true">
              <a:gsLst>
                <a:gs pos="0">
                  <a:srgbClr val="004AAD">
                    <a:alpha val="100000"/>
                  </a:srgbClr>
                </a:gs>
                <a:gs pos="100000">
                  <a:srgbClr val="CB6CE6">
                    <a:alpha val="100000"/>
                  </a:srgbClr>
                </a:gs>
              </a:gsLst>
              <a:lin ang="0"/>
            </a:gradFill>
            <a:ln w="38100" cap="sq">
              <a:gradFill>
                <a:gsLst>
                  <a:gs pos="0">
                    <a:srgbClr val="004AAD">
                      <a:alpha val="100000"/>
                    </a:srgbClr>
                  </a:gs>
                  <a:gs pos="100000">
                    <a:srgbClr val="CB6CE6">
                      <a:alpha val="100000"/>
                    </a:srgbClr>
                  </a:gs>
                </a:gsLst>
                <a:lin ang="0"/>
              </a:gradFill>
              <a:prstDash val="solid"/>
              <a:miter/>
            </a:ln>
          </p:spPr>
        </p:sp>
        <p:sp>
          <p:nvSpPr>
            <p:cNvPr name="TextBox 33" id="33"/>
            <p:cNvSpPr txBox="true"/>
            <p:nvPr/>
          </p:nvSpPr>
          <p:spPr>
            <a:xfrm>
              <a:off x="0" y="-38100"/>
              <a:ext cx="941463" cy="360695"/>
            </a:xfrm>
            <a:prstGeom prst="rect">
              <a:avLst/>
            </a:prstGeom>
          </p:spPr>
          <p:txBody>
            <a:bodyPr anchor="ctr" rtlCol="false" tIns="101600" lIns="101600" bIns="101600" rIns="101600"/>
            <a:lstStyle/>
            <a:p>
              <a:pPr algn="ctr">
                <a:lnSpc>
                  <a:spcPts val="2932"/>
                </a:lnSpc>
              </a:pPr>
              <a:r>
                <a:rPr lang="en-US" sz="2094" spc="20">
                  <a:solidFill>
                    <a:srgbClr val="F37221"/>
                  </a:solidFill>
                  <a:latin typeface="Canva Sans 1"/>
                </a:rPr>
                <a:t>-0.9209</a:t>
              </a:r>
            </a:p>
          </p:txBody>
        </p:sp>
      </p:grpSp>
      <p:sp>
        <p:nvSpPr>
          <p:cNvPr name="TextBox 34" id="34"/>
          <p:cNvSpPr txBox="true"/>
          <p:nvPr/>
        </p:nvSpPr>
        <p:spPr>
          <a:xfrm rot="0">
            <a:off x="5115521" y="5227562"/>
            <a:ext cx="8056958" cy="917719"/>
          </a:xfrm>
          <a:prstGeom prst="rect">
            <a:avLst/>
          </a:prstGeom>
        </p:spPr>
        <p:txBody>
          <a:bodyPr anchor="t" rtlCol="false" tIns="0" lIns="0" bIns="0" rIns="0">
            <a:spAutoFit/>
          </a:bodyPr>
          <a:lstStyle/>
          <a:p>
            <a:pPr algn="ctr" marL="0" indent="0" lvl="0">
              <a:lnSpc>
                <a:spcPts val="7537"/>
              </a:lnSpc>
              <a:spcBef>
                <a:spcPct val="0"/>
              </a:spcBef>
            </a:pPr>
            <a:r>
              <a:rPr lang="en-US" sz="5462" spc="273">
                <a:solidFill>
                  <a:srgbClr val="FDFBFB"/>
                </a:solidFill>
                <a:latin typeface="Canva Sans 2 Bold"/>
              </a:rPr>
              <a:t>Test Scores </a:t>
            </a:r>
          </a:p>
        </p:txBody>
      </p:sp>
      <p:grpSp>
        <p:nvGrpSpPr>
          <p:cNvPr name="Group 35" id="35"/>
          <p:cNvGrpSpPr/>
          <p:nvPr/>
        </p:nvGrpSpPr>
        <p:grpSpPr>
          <a:xfrm rot="0">
            <a:off x="7232790" y="6688207"/>
            <a:ext cx="3016336" cy="1033557"/>
            <a:chOff x="0" y="0"/>
            <a:chExt cx="941463" cy="322595"/>
          </a:xfrm>
        </p:grpSpPr>
        <p:sp>
          <p:nvSpPr>
            <p:cNvPr name="Freeform 36" id="36"/>
            <p:cNvSpPr/>
            <p:nvPr/>
          </p:nvSpPr>
          <p:spPr>
            <a:xfrm flipH="false" flipV="false" rot="0">
              <a:off x="0" y="0"/>
              <a:ext cx="941463" cy="322595"/>
            </a:xfrm>
            <a:custGeom>
              <a:avLst/>
              <a:gdLst/>
              <a:ahLst/>
              <a:cxnLst/>
              <a:rect r="r" b="b" t="t" l="l"/>
              <a:pathLst>
                <a:path h="322595" w="941463">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gradFill rotWithShape="true">
              <a:gsLst>
                <a:gs pos="0">
                  <a:srgbClr val="FF5757">
                    <a:alpha val="100000"/>
                  </a:srgbClr>
                </a:gs>
                <a:gs pos="100000">
                  <a:srgbClr val="8C52FF">
                    <a:alpha val="100000"/>
                  </a:srgbClr>
                </a:gs>
              </a:gsLst>
              <a:lin ang="0"/>
            </a:gradFill>
            <a:ln cap="sq">
              <a:noFill/>
              <a:prstDash val="solid"/>
              <a:miter/>
            </a:ln>
          </p:spPr>
        </p:sp>
        <p:sp>
          <p:nvSpPr>
            <p:cNvPr name="TextBox 37" id="37"/>
            <p:cNvSpPr txBox="true"/>
            <p:nvPr/>
          </p:nvSpPr>
          <p:spPr>
            <a:xfrm>
              <a:off x="0" y="-38100"/>
              <a:ext cx="941463" cy="360695"/>
            </a:xfrm>
            <a:prstGeom prst="rect">
              <a:avLst/>
            </a:prstGeom>
          </p:spPr>
          <p:txBody>
            <a:bodyPr anchor="ctr" rtlCol="false" tIns="101600" lIns="101600" bIns="101600" rIns="101600"/>
            <a:lstStyle/>
            <a:p>
              <a:pPr algn="ctr">
                <a:lnSpc>
                  <a:spcPts val="2932"/>
                </a:lnSpc>
              </a:pPr>
              <a:r>
                <a:rPr lang="en-US" sz="2094" spc="20">
                  <a:solidFill>
                    <a:srgbClr val="FFFFFF"/>
                  </a:solidFill>
                  <a:latin typeface="Canva Sans 1"/>
                </a:rPr>
                <a:t>Dice coef</a:t>
              </a:r>
            </a:p>
          </p:txBody>
        </p:sp>
      </p:grpSp>
      <p:grpSp>
        <p:nvGrpSpPr>
          <p:cNvPr name="Group 38" id="38"/>
          <p:cNvGrpSpPr/>
          <p:nvPr/>
        </p:nvGrpSpPr>
        <p:grpSpPr>
          <a:xfrm rot="0">
            <a:off x="10345242" y="6689776"/>
            <a:ext cx="3016336" cy="1033557"/>
            <a:chOff x="0" y="0"/>
            <a:chExt cx="941463" cy="322595"/>
          </a:xfrm>
        </p:grpSpPr>
        <p:sp>
          <p:nvSpPr>
            <p:cNvPr name="Freeform 39" id="39"/>
            <p:cNvSpPr/>
            <p:nvPr/>
          </p:nvSpPr>
          <p:spPr>
            <a:xfrm flipH="false" flipV="false" rot="0">
              <a:off x="0" y="0"/>
              <a:ext cx="941463" cy="322595"/>
            </a:xfrm>
            <a:custGeom>
              <a:avLst/>
              <a:gdLst/>
              <a:ahLst/>
              <a:cxnLst/>
              <a:rect r="r" b="b" t="t" l="l"/>
              <a:pathLst>
                <a:path h="322595" w="941463">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gradFill rotWithShape="true">
              <a:gsLst>
                <a:gs pos="0">
                  <a:srgbClr val="FF5757">
                    <a:alpha val="100000"/>
                  </a:srgbClr>
                </a:gs>
                <a:gs pos="100000">
                  <a:srgbClr val="8C52FF">
                    <a:alpha val="100000"/>
                  </a:srgbClr>
                </a:gs>
              </a:gsLst>
              <a:lin ang="0"/>
            </a:gradFill>
            <a:ln cap="sq">
              <a:noFill/>
              <a:prstDash val="solid"/>
              <a:miter/>
            </a:ln>
          </p:spPr>
        </p:sp>
        <p:sp>
          <p:nvSpPr>
            <p:cNvPr name="TextBox 40" id="40"/>
            <p:cNvSpPr txBox="true"/>
            <p:nvPr/>
          </p:nvSpPr>
          <p:spPr>
            <a:xfrm>
              <a:off x="0" y="-38100"/>
              <a:ext cx="941463" cy="360695"/>
            </a:xfrm>
            <a:prstGeom prst="rect">
              <a:avLst/>
            </a:prstGeom>
          </p:spPr>
          <p:txBody>
            <a:bodyPr anchor="ctr" rtlCol="false" tIns="101600" lIns="101600" bIns="101600" rIns="101600"/>
            <a:lstStyle/>
            <a:p>
              <a:pPr algn="ctr">
                <a:lnSpc>
                  <a:spcPts val="2932"/>
                </a:lnSpc>
              </a:pPr>
              <a:r>
                <a:rPr lang="en-US" sz="2094" spc="20">
                  <a:solidFill>
                    <a:srgbClr val="FFFFFF"/>
                  </a:solidFill>
                  <a:latin typeface="Canva Sans 1"/>
                </a:rPr>
                <a:t>iou</a:t>
              </a:r>
            </a:p>
          </p:txBody>
        </p:sp>
      </p:grpSp>
      <p:grpSp>
        <p:nvGrpSpPr>
          <p:cNvPr name="Group 41" id="41"/>
          <p:cNvGrpSpPr/>
          <p:nvPr/>
        </p:nvGrpSpPr>
        <p:grpSpPr>
          <a:xfrm rot="0">
            <a:off x="4122070" y="6688207"/>
            <a:ext cx="3016336" cy="1033557"/>
            <a:chOff x="0" y="0"/>
            <a:chExt cx="941463" cy="322595"/>
          </a:xfrm>
        </p:grpSpPr>
        <p:sp>
          <p:nvSpPr>
            <p:cNvPr name="Freeform 42" id="42"/>
            <p:cNvSpPr/>
            <p:nvPr/>
          </p:nvSpPr>
          <p:spPr>
            <a:xfrm flipH="false" flipV="false" rot="0">
              <a:off x="0" y="0"/>
              <a:ext cx="941463" cy="322595"/>
            </a:xfrm>
            <a:custGeom>
              <a:avLst/>
              <a:gdLst/>
              <a:ahLst/>
              <a:cxnLst/>
              <a:rect r="r" b="b" t="t" l="l"/>
              <a:pathLst>
                <a:path h="322595" w="941463">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gradFill rotWithShape="true">
              <a:gsLst>
                <a:gs pos="0">
                  <a:srgbClr val="FF5757">
                    <a:alpha val="100000"/>
                  </a:srgbClr>
                </a:gs>
                <a:gs pos="100000">
                  <a:srgbClr val="8C52FF">
                    <a:alpha val="100000"/>
                  </a:srgbClr>
                </a:gs>
              </a:gsLst>
              <a:lin ang="0"/>
            </a:gradFill>
            <a:ln cap="sq">
              <a:noFill/>
              <a:prstDash val="solid"/>
              <a:miter/>
            </a:ln>
          </p:spPr>
        </p:sp>
        <p:sp>
          <p:nvSpPr>
            <p:cNvPr name="TextBox 43" id="43"/>
            <p:cNvSpPr txBox="true"/>
            <p:nvPr/>
          </p:nvSpPr>
          <p:spPr>
            <a:xfrm>
              <a:off x="0" y="-38100"/>
              <a:ext cx="941463" cy="360695"/>
            </a:xfrm>
            <a:prstGeom prst="rect">
              <a:avLst/>
            </a:prstGeom>
          </p:spPr>
          <p:txBody>
            <a:bodyPr anchor="ctr" rtlCol="false" tIns="101600" lIns="101600" bIns="101600" rIns="101600"/>
            <a:lstStyle/>
            <a:p>
              <a:pPr algn="ctr">
                <a:lnSpc>
                  <a:spcPts val="2932"/>
                </a:lnSpc>
              </a:pPr>
              <a:r>
                <a:rPr lang="en-US" sz="2094" spc="20">
                  <a:solidFill>
                    <a:srgbClr val="FFFFFF"/>
                  </a:solidFill>
                  <a:latin typeface="Canva Sans 1"/>
                </a:rPr>
                <a:t>accuracy</a:t>
              </a:r>
            </a:p>
          </p:txBody>
        </p:sp>
      </p:grpSp>
      <p:grpSp>
        <p:nvGrpSpPr>
          <p:cNvPr name="Group 44" id="44"/>
          <p:cNvGrpSpPr/>
          <p:nvPr/>
        </p:nvGrpSpPr>
        <p:grpSpPr>
          <a:xfrm rot="0">
            <a:off x="1010484" y="6688207"/>
            <a:ext cx="3016336" cy="1033557"/>
            <a:chOff x="0" y="0"/>
            <a:chExt cx="941463" cy="322595"/>
          </a:xfrm>
        </p:grpSpPr>
        <p:sp>
          <p:nvSpPr>
            <p:cNvPr name="Freeform 45" id="45"/>
            <p:cNvSpPr/>
            <p:nvPr/>
          </p:nvSpPr>
          <p:spPr>
            <a:xfrm flipH="false" flipV="false" rot="0">
              <a:off x="0" y="0"/>
              <a:ext cx="941463" cy="322595"/>
            </a:xfrm>
            <a:custGeom>
              <a:avLst/>
              <a:gdLst/>
              <a:ahLst/>
              <a:cxnLst/>
              <a:rect r="r" b="b" t="t" l="l"/>
              <a:pathLst>
                <a:path h="322595" w="941463">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gradFill rotWithShape="true">
              <a:gsLst>
                <a:gs pos="0">
                  <a:srgbClr val="FF5757">
                    <a:alpha val="100000"/>
                  </a:srgbClr>
                </a:gs>
                <a:gs pos="100000">
                  <a:srgbClr val="8C52FF">
                    <a:alpha val="100000"/>
                  </a:srgbClr>
                </a:gs>
              </a:gsLst>
              <a:lin ang="0"/>
            </a:gradFill>
            <a:ln cap="sq">
              <a:noFill/>
              <a:prstDash val="solid"/>
              <a:miter/>
            </a:ln>
          </p:spPr>
        </p:sp>
        <p:sp>
          <p:nvSpPr>
            <p:cNvPr name="TextBox 46" id="46"/>
            <p:cNvSpPr txBox="true"/>
            <p:nvPr/>
          </p:nvSpPr>
          <p:spPr>
            <a:xfrm>
              <a:off x="0" y="-38100"/>
              <a:ext cx="941463" cy="360695"/>
            </a:xfrm>
            <a:prstGeom prst="rect">
              <a:avLst/>
            </a:prstGeom>
          </p:spPr>
          <p:txBody>
            <a:bodyPr anchor="ctr" rtlCol="false" tIns="101600" lIns="101600" bIns="101600" rIns="101600"/>
            <a:lstStyle/>
            <a:p>
              <a:pPr algn="ctr">
                <a:lnSpc>
                  <a:spcPts val="2932"/>
                </a:lnSpc>
              </a:pPr>
              <a:r>
                <a:rPr lang="en-US" sz="2094" spc="20">
                  <a:solidFill>
                    <a:srgbClr val="FFFFFF"/>
                  </a:solidFill>
                  <a:latin typeface="Canva Sans 1"/>
                </a:rPr>
                <a:t>model</a:t>
              </a:r>
            </a:p>
          </p:txBody>
        </p:sp>
      </p:grpSp>
      <p:grpSp>
        <p:nvGrpSpPr>
          <p:cNvPr name="Group 47" id="47"/>
          <p:cNvGrpSpPr/>
          <p:nvPr/>
        </p:nvGrpSpPr>
        <p:grpSpPr>
          <a:xfrm rot="0">
            <a:off x="1010484" y="7810628"/>
            <a:ext cx="3016336" cy="1033557"/>
            <a:chOff x="0" y="0"/>
            <a:chExt cx="941463" cy="322595"/>
          </a:xfrm>
        </p:grpSpPr>
        <p:sp>
          <p:nvSpPr>
            <p:cNvPr name="Freeform 48" id="48"/>
            <p:cNvSpPr/>
            <p:nvPr/>
          </p:nvSpPr>
          <p:spPr>
            <a:xfrm flipH="false" flipV="false" rot="0">
              <a:off x="0" y="0"/>
              <a:ext cx="941463" cy="322595"/>
            </a:xfrm>
            <a:custGeom>
              <a:avLst/>
              <a:gdLst/>
              <a:ahLst/>
              <a:cxnLst/>
              <a:rect r="r" b="b" t="t" l="l"/>
              <a:pathLst>
                <a:path h="322595" w="941463">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gradFill rotWithShape="true">
              <a:gsLst>
                <a:gs pos="0">
                  <a:srgbClr val="004AAD">
                    <a:alpha val="100000"/>
                  </a:srgbClr>
                </a:gs>
                <a:gs pos="100000">
                  <a:srgbClr val="CB6CE6">
                    <a:alpha val="100000"/>
                  </a:srgbClr>
                </a:gs>
              </a:gsLst>
              <a:lin ang="0"/>
            </a:gradFill>
            <a:ln w="38100" cap="sq">
              <a:gradFill>
                <a:gsLst>
                  <a:gs pos="0">
                    <a:srgbClr val="004AAD">
                      <a:alpha val="100000"/>
                    </a:srgbClr>
                  </a:gs>
                  <a:gs pos="100000">
                    <a:srgbClr val="CB6CE6">
                      <a:alpha val="100000"/>
                    </a:srgbClr>
                  </a:gs>
                </a:gsLst>
                <a:lin ang="0"/>
              </a:gradFill>
              <a:prstDash val="solid"/>
              <a:miter/>
            </a:ln>
          </p:spPr>
        </p:sp>
        <p:sp>
          <p:nvSpPr>
            <p:cNvPr name="TextBox 49" id="49"/>
            <p:cNvSpPr txBox="true"/>
            <p:nvPr/>
          </p:nvSpPr>
          <p:spPr>
            <a:xfrm>
              <a:off x="0" y="-38100"/>
              <a:ext cx="941463" cy="360695"/>
            </a:xfrm>
            <a:prstGeom prst="rect">
              <a:avLst/>
            </a:prstGeom>
          </p:spPr>
          <p:txBody>
            <a:bodyPr anchor="ctr" rtlCol="false" tIns="101600" lIns="101600" bIns="101600" rIns="101600"/>
            <a:lstStyle/>
            <a:p>
              <a:pPr algn="ctr">
                <a:lnSpc>
                  <a:spcPts val="2932"/>
                </a:lnSpc>
              </a:pPr>
              <a:r>
                <a:rPr lang="en-US" sz="2094" spc="20">
                  <a:solidFill>
                    <a:srgbClr val="F37221"/>
                  </a:solidFill>
                  <a:latin typeface="Canva Sans 1 Bold"/>
                </a:rPr>
                <a:t>U-net</a:t>
              </a:r>
            </a:p>
          </p:txBody>
        </p:sp>
      </p:grpSp>
      <p:grpSp>
        <p:nvGrpSpPr>
          <p:cNvPr name="Group 50" id="50"/>
          <p:cNvGrpSpPr/>
          <p:nvPr/>
        </p:nvGrpSpPr>
        <p:grpSpPr>
          <a:xfrm rot="0">
            <a:off x="4122070" y="7810628"/>
            <a:ext cx="3016336" cy="1033557"/>
            <a:chOff x="0" y="0"/>
            <a:chExt cx="941463" cy="322595"/>
          </a:xfrm>
        </p:grpSpPr>
        <p:sp>
          <p:nvSpPr>
            <p:cNvPr name="Freeform 51" id="51"/>
            <p:cNvSpPr/>
            <p:nvPr/>
          </p:nvSpPr>
          <p:spPr>
            <a:xfrm flipH="false" flipV="false" rot="0">
              <a:off x="0" y="0"/>
              <a:ext cx="941463" cy="322595"/>
            </a:xfrm>
            <a:custGeom>
              <a:avLst/>
              <a:gdLst/>
              <a:ahLst/>
              <a:cxnLst/>
              <a:rect r="r" b="b" t="t" l="l"/>
              <a:pathLst>
                <a:path h="322595" w="941463">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gradFill rotWithShape="true">
              <a:gsLst>
                <a:gs pos="0">
                  <a:srgbClr val="004AAD">
                    <a:alpha val="100000"/>
                  </a:srgbClr>
                </a:gs>
                <a:gs pos="100000">
                  <a:srgbClr val="CB6CE6">
                    <a:alpha val="100000"/>
                  </a:srgbClr>
                </a:gs>
              </a:gsLst>
              <a:lin ang="0"/>
            </a:gradFill>
            <a:ln w="38100" cap="sq">
              <a:gradFill>
                <a:gsLst>
                  <a:gs pos="0">
                    <a:srgbClr val="004AAD">
                      <a:alpha val="100000"/>
                    </a:srgbClr>
                  </a:gs>
                  <a:gs pos="100000">
                    <a:srgbClr val="CB6CE6">
                      <a:alpha val="100000"/>
                    </a:srgbClr>
                  </a:gs>
                </a:gsLst>
                <a:lin ang="0"/>
              </a:gradFill>
              <a:prstDash val="solid"/>
              <a:miter/>
            </a:ln>
          </p:spPr>
        </p:sp>
        <p:sp>
          <p:nvSpPr>
            <p:cNvPr name="TextBox 52" id="52"/>
            <p:cNvSpPr txBox="true"/>
            <p:nvPr/>
          </p:nvSpPr>
          <p:spPr>
            <a:xfrm>
              <a:off x="0" y="-38100"/>
              <a:ext cx="941463" cy="360695"/>
            </a:xfrm>
            <a:prstGeom prst="rect">
              <a:avLst/>
            </a:prstGeom>
          </p:spPr>
          <p:txBody>
            <a:bodyPr anchor="ctr" rtlCol="false" tIns="101600" lIns="101600" bIns="101600" rIns="101600"/>
            <a:lstStyle/>
            <a:p>
              <a:pPr algn="ctr">
                <a:lnSpc>
                  <a:spcPts val="2932"/>
                </a:lnSpc>
              </a:pPr>
              <a:r>
                <a:rPr lang="en-US" sz="2094" spc="20">
                  <a:solidFill>
                    <a:srgbClr val="F37221"/>
                  </a:solidFill>
                  <a:latin typeface="Canva Sans 1"/>
                </a:rPr>
                <a:t>99.84</a:t>
              </a:r>
            </a:p>
          </p:txBody>
        </p:sp>
      </p:grpSp>
      <p:grpSp>
        <p:nvGrpSpPr>
          <p:cNvPr name="Group 53" id="53"/>
          <p:cNvGrpSpPr/>
          <p:nvPr/>
        </p:nvGrpSpPr>
        <p:grpSpPr>
          <a:xfrm rot="0">
            <a:off x="7233656" y="7810628"/>
            <a:ext cx="3016336" cy="1033557"/>
            <a:chOff x="0" y="0"/>
            <a:chExt cx="941463" cy="322595"/>
          </a:xfrm>
        </p:grpSpPr>
        <p:sp>
          <p:nvSpPr>
            <p:cNvPr name="Freeform 54" id="54"/>
            <p:cNvSpPr/>
            <p:nvPr/>
          </p:nvSpPr>
          <p:spPr>
            <a:xfrm flipH="false" flipV="false" rot="0">
              <a:off x="0" y="0"/>
              <a:ext cx="941463" cy="322595"/>
            </a:xfrm>
            <a:custGeom>
              <a:avLst/>
              <a:gdLst/>
              <a:ahLst/>
              <a:cxnLst/>
              <a:rect r="r" b="b" t="t" l="l"/>
              <a:pathLst>
                <a:path h="322595" w="941463">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gradFill rotWithShape="true">
              <a:gsLst>
                <a:gs pos="0">
                  <a:srgbClr val="004AAD">
                    <a:alpha val="100000"/>
                  </a:srgbClr>
                </a:gs>
                <a:gs pos="100000">
                  <a:srgbClr val="CB6CE6">
                    <a:alpha val="100000"/>
                  </a:srgbClr>
                </a:gs>
              </a:gsLst>
              <a:lin ang="0"/>
            </a:gradFill>
            <a:ln w="38100" cap="sq">
              <a:gradFill>
                <a:gsLst>
                  <a:gs pos="0">
                    <a:srgbClr val="004AAD">
                      <a:alpha val="100000"/>
                    </a:srgbClr>
                  </a:gs>
                  <a:gs pos="100000">
                    <a:srgbClr val="CB6CE6">
                      <a:alpha val="100000"/>
                    </a:srgbClr>
                  </a:gs>
                </a:gsLst>
                <a:lin ang="0"/>
              </a:gradFill>
              <a:prstDash val="solid"/>
              <a:miter/>
            </a:ln>
          </p:spPr>
        </p:sp>
        <p:sp>
          <p:nvSpPr>
            <p:cNvPr name="TextBox 55" id="55"/>
            <p:cNvSpPr txBox="true"/>
            <p:nvPr/>
          </p:nvSpPr>
          <p:spPr>
            <a:xfrm>
              <a:off x="0" y="-38100"/>
              <a:ext cx="941463" cy="360695"/>
            </a:xfrm>
            <a:prstGeom prst="rect">
              <a:avLst/>
            </a:prstGeom>
          </p:spPr>
          <p:txBody>
            <a:bodyPr anchor="ctr" rtlCol="false" tIns="101600" lIns="101600" bIns="101600" rIns="101600"/>
            <a:lstStyle/>
            <a:p>
              <a:pPr algn="ctr">
                <a:lnSpc>
                  <a:spcPts val="2932"/>
                </a:lnSpc>
              </a:pPr>
              <a:r>
                <a:rPr lang="en-US" sz="2094" spc="20">
                  <a:solidFill>
                    <a:srgbClr val="F37221"/>
                  </a:solidFill>
                  <a:latin typeface="Canva Sans 1"/>
                </a:rPr>
                <a:t>90.67</a:t>
              </a:r>
            </a:p>
          </p:txBody>
        </p:sp>
      </p:grpSp>
      <p:grpSp>
        <p:nvGrpSpPr>
          <p:cNvPr name="Group 56" id="56"/>
          <p:cNvGrpSpPr/>
          <p:nvPr/>
        </p:nvGrpSpPr>
        <p:grpSpPr>
          <a:xfrm rot="0">
            <a:off x="10346217" y="7812197"/>
            <a:ext cx="3016336" cy="1033557"/>
            <a:chOff x="0" y="0"/>
            <a:chExt cx="941463" cy="322595"/>
          </a:xfrm>
        </p:grpSpPr>
        <p:sp>
          <p:nvSpPr>
            <p:cNvPr name="Freeform 57" id="57"/>
            <p:cNvSpPr/>
            <p:nvPr/>
          </p:nvSpPr>
          <p:spPr>
            <a:xfrm flipH="false" flipV="false" rot="0">
              <a:off x="0" y="0"/>
              <a:ext cx="941463" cy="322595"/>
            </a:xfrm>
            <a:custGeom>
              <a:avLst/>
              <a:gdLst/>
              <a:ahLst/>
              <a:cxnLst/>
              <a:rect r="r" b="b" t="t" l="l"/>
              <a:pathLst>
                <a:path h="322595" w="941463">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gradFill rotWithShape="true">
              <a:gsLst>
                <a:gs pos="0">
                  <a:srgbClr val="004AAD">
                    <a:alpha val="100000"/>
                  </a:srgbClr>
                </a:gs>
                <a:gs pos="100000">
                  <a:srgbClr val="CB6CE6">
                    <a:alpha val="100000"/>
                  </a:srgbClr>
                </a:gs>
              </a:gsLst>
              <a:lin ang="0"/>
            </a:gradFill>
            <a:ln w="38100" cap="sq">
              <a:gradFill>
                <a:gsLst>
                  <a:gs pos="0">
                    <a:srgbClr val="004AAD">
                      <a:alpha val="100000"/>
                    </a:srgbClr>
                  </a:gs>
                  <a:gs pos="100000">
                    <a:srgbClr val="CB6CE6">
                      <a:alpha val="100000"/>
                    </a:srgbClr>
                  </a:gs>
                </a:gsLst>
                <a:lin ang="0"/>
              </a:gradFill>
              <a:prstDash val="solid"/>
              <a:miter/>
            </a:ln>
          </p:spPr>
        </p:sp>
        <p:sp>
          <p:nvSpPr>
            <p:cNvPr name="TextBox 58" id="58"/>
            <p:cNvSpPr txBox="true"/>
            <p:nvPr/>
          </p:nvSpPr>
          <p:spPr>
            <a:xfrm>
              <a:off x="0" y="-38100"/>
              <a:ext cx="941463" cy="360695"/>
            </a:xfrm>
            <a:prstGeom prst="rect">
              <a:avLst/>
            </a:prstGeom>
          </p:spPr>
          <p:txBody>
            <a:bodyPr anchor="ctr" rtlCol="false" tIns="101600" lIns="101600" bIns="101600" rIns="101600"/>
            <a:lstStyle/>
            <a:p>
              <a:pPr algn="ctr">
                <a:lnSpc>
                  <a:spcPts val="2932"/>
                </a:lnSpc>
              </a:pPr>
              <a:r>
                <a:rPr lang="en-US" sz="2094" spc="20">
                  <a:solidFill>
                    <a:srgbClr val="F37221"/>
                  </a:solidFill>
                  <a:latin typeface="Canva Sans 1"/>
                </a:rPr>
                <a:t>83.14</a:t>
              </a:r>
            </a:p>
          </p:txBody>
        </p:sp>
      </p:grpSp>
      <p:grpSp>
        <p:nvGrpSpPr>
          <p:cNvPr name="Group 59" id="59"/>
          <p:cNvGrpSpPr/>
          <p:nvPr/>
        </p:nvGrpSpPr>
        <p:grpSpPr>
          <a:xfrm rot="0">
            <a:off x="13473310" y="6692915"/>
            <a:ext cx="3016336" cy="1033557"/>
            <a:chOff x="0" y="0"/>
            <a:chExt cx="941463" cy="322595"/>
          </a:xfrm>
        </p:grpSpPr>
        <p:sp>
          <p:nvSpPr>
            <p:cNvPr name="Freeform 60" id="60"/>
            <p:cNvSpPr/>
            <p:nvPr/>
          </p:nvSpPr>
          <p:spPr>
            <a:xfrm flipH="false" flipV="false" rot="0">
              <a:off x="0" y="0"/>
              <a:ext cx="941463" cy="322595"/>
            </a:xfrm>
            <a:custGeom>
              <a:avLst/>
              <a:gdLst/>
              <a:ahLst/>
              <a:cxnLst/>
              <a:rect r="r" b="b" t="t" l="l"/>
              <a:pathLst>
                <a:path h="322595" w="941463">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gradFill rotWithShape="true">
              <a:gsLst>
                <a:gs pos="0">
                  <a:srgbClr val="FF5757">
                    <a:alpha val="100000"/>
                  </a:srgbClr>
                </a:gs>
                <a:gs pos="100000">
                  <a:srgbClr val="8C52FF">
                    <a:alpha val="100000"/>
                  </a:srgbClr>
                </a:gs>
              </a:gsLst>
              <a:lin ang="0"/>
            </a:gradFill>
            <a:ln cap="sq">
              <a:noFill/>
              <a:prstDash val="solid"/>
              <a:miter/>
            </a:ln>
          </p:spPr>
        </p:sp>
        <p:sp>
          <p:nvSpPr>
            <p:cNvPr name="TextBox 61" id="61"/>
            <p:cNvSpPr txBox="true"/>
            <p:nvPr/>
          </p:nvSpPr>
          <p:spPr>
            <a:xfrm>
              <a:off x="0" y="-38100"/>
              <a:ext cx="941463" cy="360695"/>
            </a:xfrm>
            <a:prstGeom prst="rect">
              <a:avLst/>
            </a:prstGeom>
          </p:spPr>
          <p:txBody>
            <a:bodyPr anchor="ctr" rtlCol="false" tIns="101600" lIns="101600" bIns="101600" rIns="101600"/>
            <a:lstStyle/>
            <a:p>
              <a:pPr algn="ctr">
                <a:lnSpc>
                  <a:spcPts val="2932"/>
                </a:lnSpc>
              </a:pPr>
              <a:r>
                <a:rPr lang="en-US" sz="2094" spc="20">
                  <a:solidFill>
                    <a:srgbClr val="FFFFFF"/>
                  </a:solidFill>
                  <a:latin typeface="Canva Sans 1"/>
                </a:rPr>
                <a:t>Dice coef loss</a:t>
              </a:r>
            </a:p>
            <a:p>
              <a:pPr algn="ctr">
                <a:lnSpc>
                  <a:spcPts val="2932"/>
                </a:lnSpc>
              </a:pPr>
            </a:p>
          </p:txBody>
        </p:sp>
      </p:grpSp>
      <p:grpSp>
        <p:nvGrpSpPr>
          <p:cNvPr name="Group 62" id="62"/>
          <p:cNvGrpSpPr/>
          <p:nvPr/>
        </p:nvGrpSpPr>
        <p:grpSpPr>
          <a:xfrm rot="0">
            <a:off x="13473310" y="7812197"/>
            <a:ext cx="3016336" cy="1033557"/>
            <a:chOff x="0" y="0"/>
            <a:chExt cx="941463" cy="322595"/>
          </a:xfrm>
        </p:grpSpPr>
        <p:sp>
          <p:nvSpPr>
            <p:cNvPr name="Freeform 63" id="63"/>
            <p:cNvSpPr/>
            <p:nvPr/>
          </p:nvSpPr>
          <p:spPr>
            <a:xfrm flipH="false" flipV="false" rot="0">
              <a:off x="0" y="0"/>
              <a:ext cx="941463" cy="322595"/>
            </a:xfrm>
            <a:custGeom>
              <a:avLst/>
              <a:gdLst/>
              <a:ahLst/>
              <a:cxnLst/>
              <a:rect r="r" b="b" t="t" l="l"/>
              <a:pathLst>
                <a:path h="322595" w="941463">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gradFill rotWithShape="true">
              <a:gsLst>
                <a:gs pos="0">
                  <a:srgbClr val="004AAD">
                    <a:alpha val="100000"/>
                  </a:srgbClr>
                </a:gs>
                <a:gs pos="100000">
                  <a:srgbClr val="CB6CE6">
                    <a:alpha val="100000"/>
                  </a:srgbClr>
                </a:gs>
              </a:gsLst>
              <a:lin ang="0"/>
            </a:gradFill>
            <a:ln w="38100" cap="sq">
              <a:gradFill>
                <a:gsLst>
                  <a:gs pos="0">
                    <a:srgbClr val="004AAD">
                      <a:alpha val="100000"/>
                    </a:srgbClr>
                  </a:gs>
                  <a:gs pos="100000">
                    <a:srgbClr val="CB6CE6">
                      <a:alpha val="100000"/>
                    </a:srgbClr>
                  </a:gs>
                </a:gsLst>
                <a:lin ang="0"/>
              </a:gradFill>
              <a:prstDash val="solid"/>
              <a:miter/>
            </a:ln>
          </p:spPr>
        </p:sp>
        <p:sp>
          <p:nvSpPr>
            <p:cNvPr name="TextBox 64" id="64"/>
            <p:cNvSpPr txBox="true"/>
            <p:nvPr/>
          </p:nvSpPr>
          <p:spPr>
            <a:xfrm>
              <a:off x="0" y="-38100"/>
              <a:ext cx="941463" cy="360695"/>
            </a:xfrm>
            <a:prstGeom prst="rect">
              <a:avLst/>
            </a:prstGeom>
          </p:spPr>
          <p:txBody>
            <a:bodyPr anchor="ctr" rtlCol="false" tIns="101600" lIns="101600" bIns="101600" rIns="101600"/>
            <a:lstStyle/>
            <a:p>
              <a:pPr algn="ctr">
                <a:lnSpc>
                  <a:spcPts val="2932"/>
                </a:lnSpc>
              </a:pPr>
              <a:r>
                <a:rPr lang="en-US" sz="2094" spc="20">
                  <a:solidFill>
                    <a:srgbClr val="F37221"/>
                  </a:solidFill>
                  <a:latin typeface="Canva Sans 1"/>
                </a:rPr>
                <a:t>-0.903</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1245E"/>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544597"/>
            <a:ext cx="7291622" cy="5197806"/>
          </a:xfrm>
          <a:custGeom>
            <a:avLst/>
            <a:gdLst/>
            <a:ahLst/>
            <a:cxnLst/>
            <a:rect r="r" b="b" t="t" l="l"/>
            <a:pathLst>
              <a:path h="5197806" w="7291622">
                <a:moveTo>
                  <a:pt x="0" y="0"/>
                </a:moveTo>
                <a:lnTo>
                  <a:pt x="7291622" y="0"/>
                </a:lnTo>
                <a:lnTo>
                  <a:pt x="7291622" y="5197806"/>
                </a:lnTo>
                <a:lnTo>
                  <a:pt x="0" y="5197806"/>
                </a:lnTo>
                <a:lnTo>
                  <a:pt x="0" y="0"/>
                </a:lnTo>
                <a:close/>
              </a:path>
            </a:pathLst>
          </a:custGeom>
          <a:blipFill>
            <a:blip r:embed="rId2"/>
            <a:stretch>
              <a:fillRect l="0" t="0" r="0" b="0"/>
            </a:stretch>
          </a:blipFill>
        </p:spPr>
      </p:sp>
      <p:sp>
        <p:nvSpPr>
          <p:cNvPr name="Freeform 3" id="3"/>
          <p:cNvSpPr/>
          <p:nvPr/>
        </p:nvSpPr>
        <p:spPr>
          <a:xfrm flipH="false" flipV="false" rot="0">
            <a:off x="9803795" y="2544597"/>
            <a:ext cx="7144687" cy="5197806"/>
          </a:xfrm>
          <a:custGeom>
            <a:avLst/>
            <a:gdLst/>
            <a:ahLst/>
            <a:cxnLst/>
            <a:rect r="r" b="b" t="t" l="l"/>
            <a:pathLst>
              <a:path h="5197806" w="7144687">
                <a:moveTo>
                  <a:pt x="0" y="0"/>
                </a:moveTo>
                <a:lnTo>
                  <a:pt x="7144687" y="0"/>
                </a:lnTo>
                <a:lnTo>
                  <a:pt x="7144687" y="5197806"/>
                </a:lnTo>
                <a:lnTo>
                  <a:pt x="0" y="5197806"/>
                </a:lnTo>
                <a:lnTo>
                  <a:pt x="0" y="0"/>
                </a:lnTo>
                <a:close/>
              </a:path>
            </a:pathLst>
          </a:custGeom>
          <a:blipFill>
            <a:blip r:embed="rId3"/>
            <a:stretch>
              <a:fillRect l="0" t="0" r="0" b="0"/>
            </a:stretch>
          </a:blipFill>
        </p:spPr>
      </p:sp>
      <p:sp>
        <p:nvSpPr>
          <p:cNvPr name="TextBox 4" id="4"/>
          <p:cNvSpPr txBox="true"/>
          <p:nvPr/>
        </p:nvSpPr>
        <p:spPr>
          <a:xfrm rot="0">
            <a:off x="4674511" y="933450"/>
            <a:ext cx="10513817" cy="917719"/>
          </a:xfrm>
          <a:prstGeom prst="rect">
            <a:avLst/>
          </a:prstGeom>
        </p:spPr>
        <p:txBody>
          <a:bodyPr anchor="t" rtlCol="false" tIns="0" lIns="0" bIns="0" rIns="0">
            <a:spAutoFit/>
          </a:bodyPr>
          <a:lstStyle/>
          <a:p>
            <a:pPr algn="ctr" marL="0" indent="0" lvl="0">
              <a:lnSpc>
                <a:spcPts val="7537"/>
              </a:lnSpc>
              <a:spcBef>
                <a:spcPct val="0"/>
              </a:spcBef>
            </a:pPr>
            <a:r>
              <a:rPr lang="en-US" sz="5462" spc="273">
                <a:solidFill>
                  <a:srgbClr val="FDFBFB"/>
                </a:solidFill>
                <a:latin typeface="Canva Sans 2 Bold"/>
              </a:rPr>
              <a:t>Graphs of history epochs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1245E"/>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225899"/>
            <a:ext cx="11023902" cy="3777421"/>
          </a:xfrm>
          <a:custGeom>
            <a:avLst/>
            <a:gdLst/>
            <a:ahLst/>
            <a:cxnLst/>
            <a:rect r="r" b="b" t="t" l="l"/>
            <a:pathLst>
              <a:path h="3777421" w="11023902">
                <a:moveTo>
                  <a:pt x="0" y="0"/>
                </a:moveTo>
                <a:lnTo>
                  <a:pt x="11023902" y="0"/>
                </a:lnTo>
                <a:lnTo>
                  <a:pt x="11023902" y="3777421"/>
                </a:lnTo>
                <a:lnTo>
                  <a:pt x="0" y="3777421"/>
                </a:lnTo>
                <a:lnTo>
                  <a:pt x="0" y="0"/>
                </a:lnTo>
                <a:close/>
              </a:path>
            </a:pathLst>
          </a:custGeom>
          <a:blipFill>
            <a:blip r:embed="rId2"/>
            <a:stretch>
              <a:fillRect l="0" t="0" r="0" b="0"/>
            </a:stretch>
          </a:blipFill>
        </p:spPr>
      </p:sp>
      <p:sp>
        <p:nvSpPr>
          <p:cNvPr name="TextBox 3" id="3"/>
          <p:cNvSpPr txBox="true"/>
          <p:nvPr/>
        </p:nvSpPr>
        <p:spPr>
          <a:xfrm rot="0">
            <a:off x="4716527" y="110981"/>
            <a:ext cx="8056958" cy="917719"/>
          </a:xfrm>
          <a:prstGeom prst="rect">
            <a:avLst/>
          </a:prstGeom>
        </p:spPr>
        <p:txBody>
          <a:bodyPr anchor="t" rtlCol="false" tIns="0" lIns="0" bIns="0" rIns="0">
            <a:spAutoFit/>
          </a:bodyPr>
          <a:lstStyle/>
          <a:p>
            <a:pPr algn="ctr" marL="0" indent="0" lvl="0">
              <a:lnSpc>
                <a:spcPts val="7537"/>
              </a:lnSpc>
              <a:spcBef>
                <a:spcPct val="0"/>
              </a:spcBef>
            </a:pPr>
            <a:r>
              <a:rPr lang="en-US" sz="5462" spc="273">
                <a:solidFill>
                  <a:srgbClr val="FDFBFB"/>
                </a:solidFill>
                <a:latin typeface="Canva Sans 2 Bold"/>
              </a:rPr>
              <a:t>some of Predictions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1245E"/>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197390"/>
            <a:ext cx="11023902" cy="3777421"/>
          </a:xfrm>
          <a:custGeom>
            <a:avLst/>
            <a:gdLst/>
            <a:ahLst/>
            <a:cxnLst/>
            <a:rect r="r" b="b" t="t" l="l"/>
            <a:pathLst>
              <a:path h="3777421" w="11023902">
                <a:moveTo>
                  <a:pt x="0" y="0"/>
                </a:moveTo>
                <a:lnTo>
                  <a:pt x="11023902" y="0"/>
                </a:lnTo>
                <a:lnTo>
                  <a:pt x="11023902" y="3777420"/>
                </a:lnTo>
                <a:lnTo>
                  <a:pt x="0" y="3777420"/>
                </a:lnTo>
                <a:lnTo>
                  <a:pt x="0" y="0"/>
                </a:lnTo>
                <a:close/>
              </a:path>
            </a:pathLst>
          </a:custGeom>
          <a:blipFill>
            <a:blip r:embed="rId2"/>
            <a:stretch>
              <a:fillRect l="0" t="0" r="0" b="0"/>
            </a:stretch>
          </a:blipFill>
        </p:spPr>
      </p:sp>
      <p:sp>
        <p:nvSpPr>
          <p:cNvPr name="Freeform 3" id="3"/>
          <p:cNvSpPr/>
          <p:nvPr/>
        </p:nvSpPr>
        <p:spPr>
          <a:xfrm flipH="false" flipV="false" rot="0">
            <a:off x="5375627" y="5143500"/>
            <a:ext cx="11023902" cy="3777421"/>
          </a:xfrm>
          <a:custGeom>
            <a:avLst/>
            <a:gdLst/>
            <a:ahLst/>
            <a:cxnLst/>
            <a:rect r="r" b="b" t="t" l="l"/>
            <a:pathLst>
              <a:path h="3777421" w="11023902">
                <a:moveTo>
                  <a:pt x="0" y="0"/>
                </a:moveTo>
                <a:lnTo>
                  <a:pt x="11023902" y="0"/>
                </a:lnTo>
                <a:lnTo>
                  <a:pt x="11023902" y="3777421"/>
                </a:lnTo>
                <a:lnTo>
                  <a:pt x="0" y="3777421"/>
                </a:lnTo>
                <a:lnTo>
                  <a:pt x="0" y="0"/>
                </a:lnTo>
                <a:close/>
              </a:path>
            </a:pathLst>
          </a:custGeom>
          <a:blipFill>
            <a:blip r:embed="rId3"/>
            <a:stretch>
              <a:fillRect l="0" t="0" r="0" b="0"/>
            </a:stretch>
          </a:blipFill>
        </p:spPr>
      </p:sp>
      <p:sp>
        <p:nvSpPr>
          <p:cNvPr name="TextBox 4" id="4"/>
          <p:cNvSpPr txBox="true"/>
          <p:nvPr/>
        </p:nvSpPr>
        <p:spPr>
          <a:xfrm rot="0">
            <a:off x="4716527" y="110981"/>
            <a:ext cx="8056958" cy="917719"/>
          </a:xfrm>
          <a:prstGeom prst="rect">
            <a:avLst/>
          </a:prstGeom>
        </p:spPr>
        <p:txBody>
          <a:bodyPr anchor="t" rtlCol="false" tIns="0" lIns="0" bIns="0" rIns="0">
            <a:spAutoFit/>
          </a:bodyPr>
          <a:lstStyle/>
          <a:p>
            <a:pPr algn="ctr" marL="0" indent="0" lvl="0">
              <a:lnSpc>
                <a:spcPts val="7537"/>
              </a:lnSpc>
              <a:spcBef>
                <a:spcPct val="0"/>
              </a:spcBef>
            </a:pPr>
            <a:r>
              <a:rPr lang="en-US" sz="5462" spc="273">
                <a:solidFill>
                  <a:srgbClr val="FDFBFB"/>
                </a:solidFill>
                <a:latin typeface="Canva Sans 2 Bold"/>
              </a:rPr>
              <a:t>some of Predictions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1245E"/>
        </a:solidFill>
      </p:bgPr>
    </p:bg>
    <p:spTree>
      <p:nvGrpSpPr>
        <p:cNvPr id="1" name=""/>
        <p:cNvGrpSpPr/>
        <p:nvPr/>
      </p:nvGrpSpPr>
      <p:grpSpPr>
        <a:xfrm>
          <a:off x="0" y="0"/>
          <a:ext cx="0" cy="0"/>
          <a:chOff x="0" y="0"/>
          <a:chExt cx="0" cy="0"/>
        </a:xfrm>
      </p:grpSpPr>
      <p:sp>
        <p:nvSpPr>
          <p:cNvPr name="Freeform 2" id="2"/>
          <p:cNvSpPr/>
          <p:nvPr/>
        </p:nvSpPr>
        <p:spPr>
          <a:xfrm flipH="false" flipV="false" rot="0">
            <a:off x="12403713" y="1580283"/>
            <a:ext cx="4137367" cy="4114800"/>
          </a:xfrm>
          <a:custGeom>
            <a:avLst/>
            <a:gdLst/>
            <a:ahLst/>
            <a:cxnLst/>
            <a:rect r="r" b="b" t="t" l="l"/>
            <a:pathLst>
              <a:path h="4114800" w="4137367">
                <a:moveTo>
                  <a:pt x="0" y="0"/>
                </a:moveTo>
                <a:lnTo>
                  <a:pt x="4137368" y="0"/>
                </a:lnTo>
                <a:lnTo>
                  <a:pt x="41373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762000"/>
            <a:ext cx="4766816" cy="1661794"/>
          </a:xfrm>
          <a:prstGeom prst="rect">
            <a:avLst/>
          </a:prstGeom>
        </p:spPr>
        <p:txBody>
          <a:bodyPr anchor="t" rtlCol="false" tIns="0" lIns="0" bIns="0" rIns="0">
            <a:spAutoFit/>
          </a:bodyPr>
          <a:lstStyle/>
          <a:p>
            <a:pPr algn="ctr">
              <a:lnSpc>
                <a:spcPts val="12880"/>
              </a:lnSpc>
            </a:pPr>
            <a:r>
              <a:rPr lang="en-US" sz="9200">
                <a:solidFill>
                  <a:srgbClr val="FEFEFE"/>
                </a:solidFill>
                <a:latin typeface="Maharlika"/>
              </a:rPr>
              <a:t>Abstract</a:t>
            </a:r>
          </a:p>
        </p:txBody>
      </p:sp>
      <p:sp>
        <p:nvSpPr>
          <p:cNvPr name="TextBox 4" id="4"/>
          <p:cNvSpPr txBox="true"/>
          <p:nvPr/>
        </p:nvSpPr>
        <p:spPr>
          <a:xfrm rot="0">
            <a:off x="10817273" y="5751808"/>
            <a:ext cx="7310248" cy="1866287"/>
          </a:xfrm>
          <a:prstGeom prst="rect">
            <a:avLst/>
          </a:prstGeom>
        </p:spPr>
        <p:txBody>
          <a:bodyPr anchor="t" rtlCol="false" tIns="0" lIns="0" bIns="0" rIns="0">
            <a:spAutoFit/>
          </a:bodyPr>
          <a:lstStyle/>
          <a:p>
            <a:pPr algn="ctr">
              <a:lnSpc>
                <a:spcPts val="15258"/>
              </a:lnSpc>
            </a:pPr>
            <a:r>
              <a:rPr lang="en-US" sz="10899">
                <a:solidFill>
                  <a:srgbClr val="FEFEFE"/>
                </a:solidFill>
                <a:latin typeface="Canva Sans 1 Bold"/>
              </a:rPr>
              <a:t>PYTHON</a:t>
            </a:r>
          </a:p>
        </p:txBody>
      </p:sp>
      <p:sp>
        <p:nvSpPr>
          <p:cNvPr name="TextBox 5" id="5"/>
          <p:cNvSpPr txBox="true"/>
          <p:nvPr/>
        </p:nvSpPr>
        <p:spPr>
          <a:xfrm rot="0">
            <a:off x="1028700" y="3231870"/>
            <a:ext cx="9308024" cy="2463213"/>
          </a:xfrm>
          <a:prstGeom prst="rect">
            <a:avLst/>
          </a:prstGeom>
        </p:spPr>
        <p:txBody>
          <a:bodyPr anchor="t" rtlCol="false" tIns="0" lIns="0" bIns="0" rIns="0">
            <a:spAutoFit/>
          </a:bodyPr>
          <a:lstStyle/>
          <a:p>
            <a:pPr>
              <a:lnSpc>
                <a:spcPts val="3943"/>
              </a:lnSpc>
            </a:pPr>
            <a:r>
              <a:rPr lang="en-US" sz="2816">
                <a:solidFill>
                  <a:srgbClr val="FEFEFE"/>
                </a:solidFill>
                <a:latin typeface="Tenor Sans"/>
              </a:rPr>
              <a:t>We employed the U-Net model, leveraging its encoder and decoder architecture, to predict accurate masks for our dataset. Specifically, our dataset involves the segmentation of brain tumors utilizing the T1 format in MRI data."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1245E"/>
        </a:solidFill>
      </p:bgPr>
    </p:bg>
    <p:spTree>
      <p:nvGrpSpPr>
        <p:cNvPr id="1" name=""/>
        <p:cNvGrpSpPr/>
        <p:nvPr/>
      </p:nvGrpSpPr>
      <p:grpSpPr>
        <a:xfrm>
          <a:off x="0" y="0"/>
          <a:ext cx="0" cy="0"/>
          <a:chOff x="0" y="0"/>
          <a:chExt cx="0" cy="0"/>
        </a:xfrm>
      </p:grpSpPr>
      <p:sp>
        <p:nvSpPr>
          <p:cNvPr name="TextBox 2" id="2"/>
          <p:cNvSpPr txBox="true"/>
          <p:nvPr/>
        </p:nvSpPr>
        <p:spPr>
          <a:xfrm rot="0">
            <a:off x="1028700" y="762000"/>
            <a:ext cx="7394841" cy="1661794"/>
          </a:xfrm>
          <a:prstGeom prst="rect">
            <a:avLst/>
          </a:prstGeom>
        </p:spPr>
        <p:txBody>
          <a:bodyPr anchor="t" rtlCol="false" tIns="0" lIns="0" bIns="0" rIns="0">
            <a:spAutoFit/>
          </a:bodyPr>
          <a:lstStyle/>
          <a:p>
            <a:pPr algn="ctr">
              <a:lnSpc>
                <a:spcPts val="12880"/>
              </a:lnSpc>
            </a:pPr>
            <a:r>
              <a:rPr lang="en-US" sz="9200">
                <a:solidFill>
                  <a:srgbClr val="FEFEFE"/>
                </a:solidFill>
                <a:latin typeface="Maharlika"/>
              </a:rPr>
              <a:t>Introduction</a:t>
            </a:r>
          </a:p>
        </p:txBody>
      </p:sp>
      <p:sp>
        <p:nvSpPr>
          <p:cNvPr name="TextBox 3" id="3"/>
          <p:cNvSpPr txBox="true"/>
          <p:nvPr/>
        </p:nvSpPr>
        <p:spPr>
          <a:xfrm rot="0">
            <a:off x="1028700" y="2553654"/>
            <a:ext cx="9995506" cy="4266578"/>
          </a:xfrm>
          <a:prstGeom prst="rect">
            <a:avLst/>
          </a:prstGeom>
        </p:spPr>
        <p:txBody>
          <a:bodyPr anchor="t" rtlCol="false" tIns="0" lIns="0" bIns="0" rIns="0">
            <a:spAutoFit/>
          </a:bodyPr>
          <a:lstStyle/>
          <a:p>
            <a:pPr marL="652988" indent="-326494" lvl="1">
              <a:lnSpc>
                <a:spcPts val="4234"/>
              </a:lnSpc>
              <a:buFont typeface="Arial"/>
              <a:buChar char="•"/>
            </a:pPr>
            <a:r>
              <a:rPr lang="en-US" sz="3024" spc="30">
                <a:solidFill>
                  <a:srgbClr val="FEFEFE"/>
                </a:solidFill>
                <a:latin typeface="Tenor Sans"/>
              </a:rPr>
              <a:t>Brain tumors, especially lower-grade gliomas, pose significant challenges in diagnostics and treatment planning.</a:t>
            </a:r>
          </a:p>
          <a:p>
            <a:pPr marL="652988" indent="-326494" lvl="1">
              <a:lnSpc>
                <a:spcPts val="4234"/>
              </a:lnSpc>
              <a:buFont typeface="Arial"/>
              <a:buChar char="•"/>
            </a:pPr>
            <a:r>
              <a:rPr lang="en-US" sz="3024" spc="30">
                <a:solidFill>
                  <a:srgbClr val="FEFEFE"/>
                </a:solidFill>
                <a:latin typeface="Tenor Sans"/>
              </a:rPr>
              <a:t>Accurate tumor boundary delineation from MR images is crucial for effective clinical decision-making.</a:t>
            </a:r>
          </a:p>
          <a:p>
            <a:pPr marL="652988" indent="-326494" lvl="1">
              <a:lnSpc>
                <a:spcPts val="4234"/>
              </a:lnSpc>
              <a:buFont typeface="Arial"/>
              <a:buChar char="•"/>
            </a:pPr>
            <a:r>
              <a:rPr lang="en-US" sz="3024" spc="30">
                <a:solidFill>
                  <a:srgbClr val="FEFEFE"/>
                </a:solidFill>
                <a:latin typeface="Tenor Sans"/>
              </a:rPr>
              <a:t>Deep learning techniques, and UNet architecture, offer avenues for tumor delineation.</a:t>
            </a:r>
          </a:p>
        </p:txBody>
      </p:sp>
      <p:sp>
        <p:nvSpPr>
          <p:cNvPr name="Freeform 4" id="4"/>
          <p:cNvSpPr/>
          <p:nvPr/>
        </p:nvSpPr>
        <p:spPr>
          <a:xfrm flipH="false" flipV="false" rot="0">
            <a:off x="9917333" y="10287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1245E"/>
        </a:solidFill>
      </p:bgPr>
    </p:bg>
    <p:spTree>
      <p:nvGrpSpPr>
        <p:cNvPr id="1" name=""/>
        <p:cNvGrpSpPr/>
        <p:nvPr/>
      </p:nvGrpSpPr>
      <p:grpSpPr>
        <a:xfrm>
          <a:off x="0" y="0"/>
          <a:ext cx="0" cy="0"/>
          <a:chOff x="0" y="0"/>
          <a:chExt cx="0" cy="0"/>
        </a:xfrm>
      </p:grpSpPr>
      <p:sp>
        <p:nvSpPr>
          <p:cNvPr name="Freeform 2" id="2"/>
          <p:cNvSpPr/>
          <p:nvPr/>
        </p:nvSpPr>
        <p:spPr>
          <a:xfrm flipH="false" flipV="false" rot="0">
            <a:off x="10658595" y="2729477"/>
            <a:ext cx="7242068" cy="4828045"/>
          </a:xfrm>
          <a:custGeom>
            <a:avLst/>
            <a:gdLst/>
            <a:ahLst/>
            <a:cxnLst/>
            <a:rect r="r" b="b" t="t" l="l"/>
            <a:pathLst>
              <a:path h="4828045" w="7242068">
                <a:moveTo>
                  <a:pt x="0" y="0"/>
                </a:moveTo>
                <a:lnTo>
                  <a:pt x="7242068" y="0"/>
                </a:lnTo>
                <a:lnTo>
                  <a:pt x="7242068" y="4828046"/>
                </a:lnTo>
                <a:lnTo>
                  <a:pt x="0" y="4828046"/>
                </a:lnTo>
                <a:lnTo>
                  <a:pt x="0" y="0"/>
                </a:lnTo>
                <a:close/>
              </a:path>
            </a:pathLst>
          </a:custGeom>
          <a:blipFill>
            <a:blip r:embed="rId2"/>
            <a:stretch>
              <a:fillRect l="0" t="0" r="0" b="0"/>
            </a:stretch>
          </a:blipFill>
        </p:spPr>
      </p:sp>
      <p:sp>
        <p:nvSpPr>
          <p:cNvPr name="TextBox 3" id="3"/>
          <p:cNvSpPr txBox="true"/>
          <p:nvPr/>
        </p:nvSpPr>
        <p:spPr>
          <a:xfrm rot="0">
            <a:off x="1028700" y="789306"/>
            <a:ext cx="11801338" cy="1661794"/>
          </a:xfrm>
          <a:prstGeom prst="rect">
            <a:avLst/>
          </a:prstGeom>
        </p:spPr>
        <p:txBody>
          <a:bodyPr anchor="t" rtlCol="false" tIns="0" lIns="0" bIns="0" rIns="0">
            <a:spAutoFit/>
          </a:bodyPr>
          <a:lstStyle/>
          <a:p>
            <a:pPr algn="ctr">
              <a:lnSpc>
                <a:spcPts val="12880"/>
              </a:lnSpc>
            </a:pPr>
            <a:r>
              <a:rPr lang="en-US" sz="9200">
                <a:solidFill>
                  <a:srgbClr val="FEFEFE"/>
                </a:solidFill>
                <a:latin typeface="Maharlika"/>
              </a:rPr>
              <a:t>What is Tiff format?</a:t>
            </a:r>
          </a:p>
        </p:txBody>
      </p:sp>
      <p:sp>
        <p:nvSpPr>
          <p:cNvPr name="TextBox 4" id="4"/>
          <p:cNvSpPr txBox="true"/>
          <p:nvPr/>
        </p:nvSpPr>
        <p:spPr>
          <a:xfrm rot="0">
            <a:off x="553179" y="2992429"/>
            <a:ext cx="9817064" cy="1737734"/>
          </a:xfrm>
          <a:prstGeom prst="rect">
            <a:avLst/>
          </a:prstGeom>
        </p:spPr>
        <p:txBody>
          <a:bodyPr anchor="t" rtlCol="false" tIns="0" lIns="0" bIns="0" rIns="0">
            <a:spAutoFit/>
          </a:bodyPr>
          <a:lstStyle/>
          <a:p>
            <a:pPr>
              <a:lnSpc>
                <a:spcPts val="3449"/>
              </a:lnSpc>
            </a:pPr>
            <a:r>
              <a:rPr lang="en-US" sz="2463">
                <a:solidFill>
                  <a:srgbClr val="FEFEFE"/>
                </a:solidFill>
                <a:latin typeface="Tenor Sans"/>
              </a:rPr>
              <a:t>A TIFF, which stands for Tag Image File Format, is a computer file used to store raster graphics and image information. TIFFs are a handy way to store high-quality images before editing if you want to avoid lossy file formats.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1245E"/>
        </a:solidFill>
      </p:bgPr>
    </p:bg>
    <p:spTree>
      <p:nvGrpSpPr>
        <p:cNvPr id="1" name=""/>
        <p:cNvGrpSpPr/>
        <p:nvPr/>
      </p:nvGrpSpPr>
      <p:grpSpPr>
        <a:xfrm>
          <a:off x="0" y="0"/>
          <a:ext cx="0" cy="0"/>
          <a:chOff x="0" y="0"/>
          <a:chExt cx="0" cy="0"/>
        </a:xfrm>
      </p:grpSpPr>
      <p:sp>
        <p:nvSpPr>
          <p:cNvPr name="TextBox 2" id="2"/>
          <p:cNvSpPr txBox="true"/>
          <p:nvPr/>
        </p:nvSpPr>
        <p:spPr>
          <a:xfrm rot="0">
            <a:off x="1028700" y="762000"/>
            <a:ext cx="11579428" cy="1661794"/>
          </a:xfrm>
          <a:prstGeom prst="rect">
            <a:avLst/>
          </a:prstGeom>
        </p:spPr>
        <p:txBody>
          <a:bodyPr anchor="t" rtlCol="false" tIns="0" lIns="0" bIns="0" rIns="0">
            <a:spAutoFit/>
          </a:bodyPr>
          <a:lstStyle/>
          <a:p>
            <a:pPr algn="ctr">
              <a:lnSpc>
                <a:spcPts val="12880"/>
              </a:lnSpc>
            </a:pPr>
            <a:r>
              <a:rPr lang="en-US" sz="9200">
                <a:solidFill>
                  <a:srgbClr val="FEFEFE"/>
                </a:solidFill>
                <a:latin typeface="Maharlika"/>
              </a:rPr>
              <a:t>Data Preprocessing</a:t>
            </a:r>
          </a:p>
        </p:txBody>
      </p:sp>
      <p:sp>
        <p:nvSpPr>
          <p:cNvPr name="Freeform 3" id="3"/>
          <p:cNvSpPr/>
          <p:nvPr/>
        </p:nvSpPr>
        <p:spPr>
          <a:xfrm flipH="false" flipV="false" rot="0">
            <a:off x="9917333" y="10287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stretch>
              <a:fillRect l="0" t="0" r="0" b="0"/>
            </a:stretch>
          </a:blipFill>
        </p:spPr>
      </p:sp>
      <p:grpSp>
        <p:nvGrpSpPr>
          <p:cNvPr name="Group 4" id="4"/>
          <p:cNvGrpSpPr/>
          <p:nvPr/>
        </p:nvGrpSpPr>
        <p:grpSpPr>
          <a:xfrm rot="0">
            <a:off x="1240301" y="3200708"/>
            <a:ext cx="4306927" cy="2147600"/>
            <a:chOff x="0" y="0"/>
            <a:chExt cx="1046652" cy="521901"/>
          </a:xfrm>
        </p:grpSpPr>
        <p:sp>
          <p:nvSpPr>
            <p:cNvPr name="Freeform 5" id="5"/>
            <p:cNvSpPr/>
            <p:nvPr/>
          </p:nvSpPr>
          <p:spPr>
            <a:xfrm flipH="false" flipV="false" rot="0">
              <a:off x="0" y="0"/>
              <a:ext cx="1046652" cy="521901"/>
            </a:xfrm>
            <a:custGeom>
              <a:avLst/>
              <a:gdLst/>
              <a:ahLst/>
              <a:cxnLst/>
              <a:rect r="r" b="b" t="t" l="l"/>
              <a:pathLst>
                <a:path h="521901" w="1046652">
                  <a:moveTo>
                    <a:pt x="32356" y="0"/>
                  </a:moveTo>
                  <a:lnTo>
                    <a:pt x="1014296" y="0"/>
                  </a:lnTo>
                  <a:cubicBezTo>
                    <a:pt x="1032166" y="0"/>
                    <a:pt x="1046652" y="14486"/>
                    <a:pt x="1046652" y="32356"/>
                  </a:cubicBezTo>
                  <a:lnTo>
                    <a:pt x="1046652" y="489545"/>
                  </a:lnTo>
                  <a:cubicBezTo>
                    <a:pt x="1046652" y="498127"/>
                    <a:pt x="1043243" y="506356"/>
                    <a:pt x="1037175" y="512424"/>
                  </a:cubicBezTo>
                  <a:cubicBezTo>
                    <a:pt x="1031107" y="518492"/>
                    <a:pt x="1022877" y="521901"/>
                    <a:pt x="1014296" y="521901"/>
                  </a:cubicBezTo>
                  <a:lnTo>
                    <a:pt x="32356" y="521901"/>
                  </a:lnTo>
                  <a:cubicBezTo>
                    <a:pt x="23775" y="521901"/>
                    <a:pt x="15545" y="518492"/>
                    <a:pt x="9477" y="512424"/>
                  </a:cubicBezTo>
                  <a:cubicBezTo>
                    <a:pt x="3409" y="506356"/>
                    <a:pt x="0" y="498127"/>
                    <a:pt x="0" y="489545"/>
                  </a:cubicBezTo>
                  <a:lnTo>
                    <a:pt x="0" y="32356"/>
                  </a:lnTo>
                  <a:cubicBezTo>
                    <a:pt x="0" y="23775"/>
                    <a:pt x="3409" y="15545"/>
                    <a:pt x="9477" y="9477"/>
                  </a:cubicBezTo>
                  <a:cubicBezTo>
                    <a:pt x="15545" y="3409"/>
                    <a:pt x="23775" y="0"/>
                    <a:pt x="32356" y="0"/>
                  </a:cubicBezTo>
                  <a:close/>
                </a:path>
              </a:pathLst>
            </a:custGeom>
            <a:gradFill rotWithShape="true">
              <a:gsLst>
                <a:gs pos="0">
                  <a:srgbClr val="004AAD">
                    <a:alpha val="100000"/>
                  </a:srgbClr>
                </a:gs>
                <a:gs pos="100000">
                  <a:srgbClr val="CB6CE6">
                    <a:alpha val="100000"/>
                  </a:srgbClr>
                </a:gs>
              </a:gsLst>
              <a:lin ang="0"/>
            </a:gradFill>
            <a:ln w="38100" cap="sq">
              <a:gradFill>
                <a:gsLst>
                  <a:gs pos="0">
                    <a:srgbClr val="5170FF">
                      <a:alpha val="100000"/>
                    </a:srgbClr>
                  </a:gs>
                  <a:gs pos="100000">
                    <a:srgbClr val="FF66C4">
                      <a:alpha val="100000"/>
                    </a:srgbClr>
                  </a:gs>
                </a:gsLst>
                <a:lin ang="0"/>
              </a:gradFill>
              <a:prstDash val="solid"/>
              <a:miter/>
            </a:ln>
          </p:spPr>
        </p:sp>
        <p:sp>
          <p:nvSpPr>
            <p:cNvPr name="TextBox 6" id="6"/>
            <p:cNvSpPr txBox="true"/>
            <p:nvPr/>
          </p:nvSpPr>
          <p:spPr>
            <a:xfrm>
              <a:off x="0" y="-47625"/>
              <a:ext cx="1046652" cy="569526"/>
            </a:xfrm>
            <a:prstGeom prst="rect">
              <a:avLst/>
            </a:prstGeom>
          </p:spPr>
          <p:txBody>
            <a:bodyPr anchor="ctr" rtlCol="false" tIns="50800" lIns="50800" bIns="50800" rIns="50800"/>
            <a:lstStyle/>
            <a:p>
              <a:pPr algn="ctr">
                <a:lnSpc>
                  <a:spcPts val="3212"/>
                </a:lnSpc>
              </a:pPr>
            </a:p>
          </p:txBody>
        </p:sp>
      </p:grpSp>
      <p:grpSp>
        <p:nvGrpSpPr>
          <p:cNvPr name="Group 7" id="7"/>
          <p:cNvGrpSpPr/>
          <p:nvPr/>
        </p:nvGrpSpPr>
        <p:grpSpPr>
          <a:xfrm rot="0">
            <a:off x="2129708" y="2990389"/>
            <a:ext cx="2289468" cy="672242"/>
            <a:chOff x="0" y="0"/>
            <a:chExt cx="405394" cy="119033"/>
          </a:xfrm>
        </p:grpSpPr>
        <p:sp>
          <p:nvSpPr>
            <p:cNvPr name="Freeform 8" id="8"/>
            <p:cNvSpPr/>
            <p:nvPr/>
          </p:nvSpPr>
          <p:spPr>
            <a:xfrm flipH="false" flipV="false" rot="0">
              <a:off x="0" y="0"/>
              <a:ext cx="405394" cy="119033"/>
            </a:xfrm>
            <a:custGeom>
              <a:avLst/>
              <a:gdLst/>
              <a:ahLst/>
              <a:cxnLst/>
              <a:rect r="r" b="b" t="t" l="l"/>
              <a:pathLst>
                <a:path h="119033" w="405394">
                  <a:moveTo>
                    <a:pt x="47342" y="0"/>
                  </a:moveTo>
                  <a:lnTo>
                    <a:pt x="358053" y="0"/>
                  </a:lnTo>
                  <a:cubicBezTo>
                    <a:pt x="370609" y="0"/>
                    <a:pt x="382650" y="4988"/>
                    <a:pt x="391528" y="13866"/>
                  </a:cubicBezTo>
                  <a:cubicBezTo>
                    <a:pt x="400407" y="22744"/>
                    <a:pt x="405394" y="34786"/>
                    <a:pt x="405394" y="47342"/>
                  </a:cubicBezTo>
                  <a:lnTo>
                    <a:pt x="405394" y="71692"/>
                  </a:lnTo>
                  <a:cubicBezTo>
                    <a:pt x="405394" y="84248"/>
                    <a:pt x="400407" y="96289"/>
                    <a:pt x="391528" y="105167"/>
                  </a:cubicBezTo>
                  <a:cubicBezTo>
                    <a:pt x="382650" y="114046"/>
                    <a:pt x="370609" y="119033"/>
                    <a:pt x="358053" y="119033"/>
                  </a:cubicBezTo>
                  <a:lnTo>
                    <a:pt x="47342" y="119033"/>
                  </a:lnTo>
                  <a:cubicBezTo>
                    <a:pt x="34786" y="119033"/>
                    <a:pt x="22744" y="114046"/>
                    <a:pt x="13866" y="105167"/>
                  </a:cubicBezTo>
                  <a:cubicBezTo>
                    <a:pt x="4988" y="96289"/>
                    <a:pt x="0" y="84248"/>
                    <a:pt x="0" y="71692"/>
                  </a:cubicBezTo>
                  <a:lnTo>
                    <a:pt x="0" y="47342"/>
                  </a:lnTo>
                  <a:cubicBezTo>
                    <a:pt x="0" y="34786"/>
                    <a:pt x="4988" y="22744"/>
                    <a:pt x="13866" y="13866"/>
                  </a:cubicBezTo>
                  <a:cubicBezTo>
                    <a:pt x="22744" y="4988"/>
                    <a:pt x="34786" y="0"/>
                    <a:pt x="47342" y="0"/>
                  </a:cubicBezTo>
                  <a:close/>
                </a:path>
              </a:pathLst>
            </a:custGeom>
            <a:gradFill rotWithShape="true">
              <a:gsLst>
                <a:gs pos="0">
                  <a:srgbClr val="5170FF">
                    <a:alpha val="100000"/>
                  </a:srgbClr>
                </a:gs>
                <a:gs pos="100000">
                  <a:srgbClr val="FF66C4">
                    <a:alpha val="100000"/>
                  </a:srgbClr>
                </a:gs>
              </a:gsLst>
              <a:lin ang="0"/>
            </a:gradFill>
          </p:spPr>
        </p:sp>
        <p:sp>
          <p:nvSpPr>
            <p:cNvPr name="TextBox 9" id="9"/>
            <p:cNvSpPr txBox="true"/>
            <p:nvPr/>
          </p:nvSpPr>
          <p:spPr>
            <a:xfrm>
              <a:off x="0" y="-47625"/>
              <a:ext cx="405394" cy="166658"/>
            </a:xfrm>
            <a:prstGeom prst="rect">
              <a:avLst/>
            </a:prstGeom>
          </p:spPr>
          <p:txBody>
            <a:bodyPr anchor="ctr" rtlCol="false" tIns="50800" lIns="50800" bIns="50800" rIns="50800"/>
            <a:lstStyle/>
            <a:p>
              <a:pPr algn="ctr">
                <a:lnSpc>
                  <a:spcPts val="3212"/>
                </a:lnSpc>
              </a:pPr>
              <a:r>
                <a:rPr lang="en-US" sz="2294" spc="22">
                  <a:solidFill>
                    <a:srgbClr val="FEFEFE"/>
                  </a:solidFill>
                  <a:latin typeface="Canva Sans 1 Bold"/>
                </a:rPr>
                <a:t>01</a:t>
              </a:r>
            </a:p>
          </p:txBody>
        </p:sp>
      </p:grpSp>
      <p:grpSp>
        <p:nvGrpSpPr>
          <p:cNvPr name="Group 10" id="10"/>
          <p:cNvGrpSpPr/>
          <p:nvPr/>
        </p:nvGrpSpPr>
        <p:grpSpPr>
          <a:xfrm rot="0">
            <a:off x="6012105" y="3200708"/>
            <a:ext cx="4306927" cy="2147600"/>
            <a:chOff x="0" y="0"/>
            <a:chExt cx="1046652" cy="521901"/>
          </a:xfrm>
        </p:grpSpPr>
        <p:sp>
          <p:nvSpPr>
            <p:cNvPr name="Freeform 11" id="11"/>
            <p:cNvSpPr/>
            <p:nvPr/>
          </p:nvSpPr>
          <p:spPr>
            <a:xfrm flipH="false" flipV="false" rot="0">
              <a:off x="0" y="0"/>
              <a:ext cx="1046652" cy="521901"/>
            </a:xfrm>
            <a:custGeom>
              <a:avLst/>
              <a:gdLst/>
              <a:ahLst/>
              <a:cxnLst/>
              <a:rect r="r" b="b" t="t" l="l"/>
              <a:pathLst>
                <a:path h="521901" w="1046652">
                  <a:moveTo>
                    <a:pt x="32356" y="0"/>
                  </a:moveTo>
                  <a:lnTo>
                    <a:pt x="1014296" y="0"/>
                  </a:lnTo>
                  <a:cubicBezTo>
                    <a:pt x="1032166" y="0"/>
                    <a:pt x="1046652" y="14486"/>
                    <a:pt x="1046652" y="32356"/>
                  </a:cubicBezTo>
                  <a:lnTo>
                    <a:pt x="1046652" y="489545"/>
                  </a:lnTo>
                  <a:cubicBezTo>
                    <a:pt x="1046652" y="498127"/>
                    <a:pt x="1043243" y="506356"/>
                    <a:pt x="1037175" y="512424"/>
                  </a:cubicBezTo>
                  <a:cubicBezTo>
                    <a:pt x="1031107" y="518492"/>
                    <a:pt x="1022877" y="521901"/>
                    <a:pt x="1014296" y="521901"/>
                  </a:cubicBezTo>
                  <a:lnTo>
                    <a:pt x="32356" y="521901"/>
                  </a:lnTo>
                  <a:cubicBezTo>
                    <a:pt x="23775" y="521901"/>
                    <a:pt x="15545" y="518492"/>
                    <a:pt x="9477" y="512424"/>
                  </a:cubicBezTo>
                  <a:cubicBezTo>
                    <a:pt x="3409" y="506356"/>
                    <a:pt x="0" y="498127"/>
                    <a:pt x="0" y="489545"/>
                  </a:cubicBezTo>
                  <a:lnTo>
                    <a:pt x="0" y="32356"/>
                  </a:lnTo>
                  <a:cubicBezTo>
                    <a:pt x="0" y="23775"/>
                    <a:pt x="3409" y="15545"/>
                    <a:pt x="9477" y="9477"/>
                  </a:cubicBezTo>
                  <a:cubicBezTo>
                    <a:pt x="15545" y="3409"/>
                    <a:pt x="23775" y="0"/>
                    <a:pt x="32356" y="0"/>
                  </a:cubicBezTo>
                  <a:close/>
                </a:path>
              </a:pathLst>
            </a:custGeom>
            <a:gradFill rotWithShape="true">
              <a:gsLst>
                <a:gs pos="0">
                  <a:srgbClr val="004AAD">
                    <a:alpha val="100000"/>
                  </a:srgbClr>
                </a:gs>
                <a:gs pos="100000">
                  <a:srgbClr val="CB6CE6">
                    <a:alpha val="100000"/>
                  </a:srgbClr>
                </a:gs>
              </a:gsLst>
              <a:lin ang="0"/>
            </a:gradFill>
            <a:ln w="38100" cap="sq">
              <a:gradFill>
                <a:gsLst>
                  <a:gs pos="0">
                    <a:srgbClr val="5170FF">
                      <a:alpha val="100000"/>
                    </a:srgbClr>
                  </a:gs>
                  <a:gs pos="100000">
                    <a:srgbClr val="FF66C4">
                      <a:alpha val="100000"/>
                    </a:srgbClr>
                  </a:gs>
                </a:gsLst>
                <a:lin ang="0"/>
              </a:gradFill>
              <a:prstDash val="solid"/>
              <a:miter/>
            </a:ln>
          </p:spPr>
        </p:sp>
        <p:sp>
          <p:nvSpPr>
            <p:cNvPr name="TextBox 12" id="12"/>
            <p:cNvSpPr txBox="true"/>
            <p:nvPr/>
          </p:nvSpPr>
          <p:spPr>
            <a:xfrm>
              <a:off x="0" y="-47625"/>
              <a:ext cx="1046652" cy="569526"/>
            </a:xfrm>
            <a:prstGeom prst="rect">
              <a:avLst/>
            </a:prstGeom>
          </p:spPr>
          <p:txBody>
            <a:bodyPr anchor="ctr" rtlCol="false" tIns="50800" lIns="50800" bIns="50800" rIns="50800"/>
            <a:lstStyle/>
            <a:p>
              <a:pPr algn="ctr">
                <a:lnSpc>
                  <a:spcPts val="3212"/>
                </a:lnSpc>
              </a:pPr>
            </a:p>
          </p:txBody>
        </p:sp>
      </p:grpSp>
      <p:grpSp>
        <p:nvGrpSpPr>
          <p:cNvPr name="Group 13" id="13"/>
          <p:cNvGrpSpPr/>
          <p:nvPr/>
        </p:nvGrpSpPr>
        <p:grpSpPr>
          <a:xfrm rot="0">
            <a:off x="6901511" y="2990389"/>
            <a:ext cx="2289468" cy="672242"/>
            <a:chOff x="0" y="0"/>
            <a:chExt cx="405394" cy="119033"/>
          </a:xfrm>
        </p:grpSpPr>
        <p:sp>
          <p:nvSpPr>
            <p:cNvPr name="Freeform 14" id="14"/>
            <p:cNvSpPr/>
            <p:nvPr/>
          </p:nvSpPr>
          <p:spPr>
            <a:xfrm flipH="false" flipV="false" rot="0">
              <a:off x="0" y="0"/>
              <a:ext cx="405394" cy="119033"/>
            </a:xfrm>
            <a:custGeom>
              <a:avLst/>
              <a:gdLst/>
              <a:ahLst/>
              <a:cxnLst/>
              <a:rect r="r" b="b" t="t" l="l"/>
              <a:pathLst>
                <a:path h="119033" w="405394">
                  <a:moveTo>
                    <a:pt x="47342" y="0"/>
                  </a:moveTo>
                  <a:lnTo>
                    <a:pt x="358053" y="0"/>
                  </a:lnTo>
                  <a:cubicBezTo>
                    <a:pt x="370609" y="0"/>
                    <a:pt x="382650" y="4988"/>
                    <a:pt x="391528" y="13866"/>
                  </a:cubicBezTo>
                  <a:cubicBezTo>
                    <a:pt x="400407" y="22744"/>
                    <a:pt x="405394" y="34786"/>
                    <a:pt x="405394" y="47342"/>
                  </a:cubicBezTo>
                  <a:lnTo>
                    <a:pt x="405394" y="71692"/>
                  </a:lnTo>
                  <a:cubicBezTo>
                    <a:pt x="405394" y="84248"/>
                    <a:pt x="400407" y="96289"/>
                    <a:pt x="391528" y="105167"/>
                  </a:cubicBezTo>
                  <a:cubicBezTo>
                    <a:pt x="382650" y="114046"/>
                    <a:pt x="370609" y="119033"/>
                    <a:pt x="358053" y="119033"/>
                  </a:cubicBezTo>
                  <a:lnTo>
                    <a:pt x="47342" y="119033"/>
                  </a:lnTo>
                  <a:cubicBezTo>
                    <a:pt x="34786" y="119033"/>
                    <a:pt x="22744" y="114046"/>
                    <a:pt x="13866" y="105167"/>
                  </a:cubicBezTo>
                  <a:cubicBezTo>
                    <a:pt x="4988" y="96289"/>
                    <a:pt x="0" y="84248"/>
                    <a:pt x="0" y="71692"/>
                  </a:cubicBezTo>
                  <a:lnTo>
                    <a:pt x="0" y="47342"/>
                  </a:lnTo>
                  <a:cubicBezTo>
                    <a:pt x="0" y="34786"/>
                    <a:pt x="4988" y="22744"/>
                    <a:pt x="13866" y="13866"/>
                  </a:cubicBezTo>
                  <a:cubicBezTo>
                    <a:pt x="22744" y="4988"/>
                    <a:pt x="34786" y="0"/>
                    <a:pt x="47342" y="0"/>
                  </a:cubicBezTo>
                  <a:close/>
                </a:path>
              </a:pathLst>
            </a:custGeom>
            <a:gradFill rotWithShape="true">
              <a:gsLst>
                <a:gs pos="0">
                  <a:srgbClr val="5170FF">
                    <a:alpha val="100000"/>
                  </a:srgbClr>
                </a:gs>
                <a:gs pos="100000">
                  <a:srgbClr val="FF66C4">
                    <a:alpha val="100000"/>
                  </a:srgbClr>
                </a:gs>
              </a:gsLst>
              <a:lin ang="0"/>
            </a:gradFill>
          </p:spPr>
        </p:sp>
        <p:sp>
          <p:nvSpPr>
            <p:cNvPr name="TextBox 15" id="15"/>
            <p:cNvSpPr txBox="true"/>
            <p:nvPr/>
          </p:nvSpPr>
          <p:spPr>
            <a:xfrm>
              <a:off x="0" y="-47625"/>
              <a:ext cx="405394" cy="166658"/>
            </a:xfrm>
            <a:prstGeom prst="rect">
              <a:avLst/>
            </a:prstGeom>
          </p:spPr>
          <p:txBody>
            <a:bodyPr anchor="ctr" rtlCol="false" tIns="50800" lIns="50800" bIns="50800" rIns="50800"/>
            <a:lstStyle/>
            <a:p>
              <a:pPr algn="ctr">
                <a:lnSpc>
                  <a:spcPts val="3212"/>
                </a:lnSpc>
              </a:pPr>
              <a:r>
                <a:rPr lang="en-US" sz="2294" spc="22">
                  <a:solidFill>
                    <a:srgbClr val="FEFEFE"/>
                  </a:solidFill>
                  <a:latin typeface="Canva Sans 1 Bold"/>
                </a:rPr>
                <a:t>02</a:t>
              </a:r>
            </a:p>
          </p:txBody>
        </p:sp>
      </p:grpSp>
      <p:sp>
        <p:nvSpPr>
          <p:cNvPr name="TextBox 16" id="16"/>
          <p:cNvSpPr txBox="true"/>
          <p:nvPr/>
        </p:nvSpPr>
        <p:spPr>
          <a:xfrm rot="0">
            <a:off x="6652012" y="3855294"/>
            <a:ext cx="3027113" cy="1498565"/>
          </a:xfrm>
          <a:prstGeom prst="rect">
            <a:avLst/>
          </a:prstGeom>
        </p:spPr>
        <p:txBody>
          <a:bodyPr anchor="t" rtlCol="false" tIns="0" lIns="0" bIns="0" rIns="0">
            <a:spAutoFit/>
          </a:bodyPr>
          <a:lstStyle/>
          <a:p>
            <a:pPr algn="ctr">
              <a:lnSpc>
                <a:spcPts val="4026"/>
              </a:lnSpc>
              <a:spcBef>
                <a:spcPct val="0"/>
              </a:spcBef>
            </a:pPr>
            <a:r>
              <a:rPr lang="en-US" sz="2876" spc="28">
                <a:solidFill>
                  <a:srgbClr val="FEFEFE"/>
                </a:solidFill>
                <a:latin typeface="Canva Sans 1"/>
              </a:rPr>
              <a:t>make images in rbg and mask in grey scale</a:t>
            </a:r>
          </a:p>
        </p:txBody>
      </p:sp>
      <p:sp>
        <p:nvSpPr>
          <p:cNvPr name="TextBox 17" id="17"/>
          <p:cNvSpPr txBox="true"/>
          <p:nvPr/>
        </p:nvSpPr>
        <p:spPr>
          <a:xfrm rot="0">
            <a:off x="1559238" y="3644935"/>
            <a:ext cx="3669053" cy="1498565"/>
          </a:xfrm>
          <a:prstGeom prst="rect">
            <a:avLst/>
          </a:prstGeom>
        </p:spPr>
        <p:txBody>
          <a:bodyPr anchor="t" rtlCol="false" tIns="0" lIns="0" bIns="0" rIns="0">
            <a:spAutoFit/>
          </a:bodyPr>
          <a:lstStyle/>
          <a:p>
            <a:pPr algn="ctr">
              <a:lnSpc>
                <a:spcPts val="4026"/>
              </a:lnSpc>
              <a:spcBef>
                <a:spcPct val="0"/>
              </a:spcBef>
            </a:pPr>
            <a:r>
              <a:rPr lang="en-US" sz="2876" spc="28">
                <a:solidFill>
                  <a:srgbClr val="FEFEFE"/>
                </a:solidFill>
                <a:latin typeface="Canva Sans 1"/>
              </a:rPr>
              <a:t>set the image and mask width and height 256</a:t>
            </a:r>
          </a:p>
        </p:txBody>
      </p:sp>
      <p:grpSp>
        <p:nvGrpSpPr>
          <p:cNvPr name="Group 18" id="18"/>
          <p:cNvGrpSpPr/>
          <p:nvPr/>
        </p:nvGrpSpPr>
        <p:grpSpPr>
          <a:xfrm rot="0">
            <a:off x="1240301" y="6120603"/>
            <a:ext cx="4306927" cy="2147600"/>
            <a:chOff x="0" y="0"/>
            <a:chExt cx="1046652" cy="521901"/>
          </a:xfrm>
        </p:grpSpPr>
        <p:sp>
          <p:nvSpPr>
            <p:cNvPr name="Freeform 19" id="19"/>
            <p:cNvSpPr/>
            <p:nvPr/>
          </p:nvSpPr>
          <p:spPr>
            <a:xfrm flipH="false" flipV="false" rot="0">
              <a:off x="0" y="0"/>
              <a:ext cx="1046652" cy="521901"/>
            </a:xfrm>
            <a:custGeom>
              <a:avLst/>
              <a:gdLst/>
              <a:ahLst/>
              <a:cxnLst/>
              <a:rect r="r" b="b" t="t" l="l"/>
              <a:pathLst>
                <a:path h="521901" w="1046652">
                  <a:moveTo>
                    <a:pt x="32356" y="0"/>
                  </a:moveTo>
                  <a:lnTo>
                    <a:pt x="1014296" y="0"/>
                  </a:lnTo>
                  <a:cubicBezTo>
                    <a:pt x="1032166" y="0"/>
                    <a:pt x="1046652" y="14486"/>
                    <a:pt x="1046652" y="32356"/>
                  </a:cubicBezTo>
                  <a:lnTo>
                    <a:pt x="1046652" y="489545"/>
                  </a:lnTo>
                  <a:cubicBezTo>
                    <a:pt x="1046652" y="498127"/>
                    <a:pt x="1043243" y="506356"/>
                    <a:pt x="1037175" y="512424"/>
                  </a:cubicBezTo>
                  <a:cubicBezTo>
                    <a:pt x="1031107" y="518492"/>
                    <a:pt x="1022877" y="521901"/>
                    <a:pt x="1014296" y="521901"/>
                  </a:cubicBezTo>
                  <a:lnTo>
                    <a:pt x="32356" y="521901"/>
                  </a:lnTo>
                  <a:cubicBezTo>
                    <a:pt x="23775" y="521901"/>
                    <a:pt x="15545" y="518492"/>
                    <a:pt x="9477" y="512424"/>
                  </a:cubicBezTo>
                  <a:cubicBezTo>
                    <a:pt x="3409" y="506356"/>
                    <a:pt x="0" y="498127"/>
                    <a:pt x="0" y="489545"/>
                  </a:cubicBezTo>
                  <a:lnTo>
                    <a:pt x="0" y="32356"/>
                  </a:lnTo>
                  <a:cubicBezTo>
                    <a:pt x="0" y="23775"/>
                    <a:pt x="3409" y="15545"/>
                    <a:pt x="9477" y="9477"/>
                  </a:cubicBezTo>
                  <a:cubicBezTo>
                    <a:pt x="15545" y="3409"/>
                    <a:pt x="23775" y="0"/>
                    <a:pt x="32356" y="0"/>
                  </a:cubicBezTo>
                  <a:close/>
                </a:path>
              </a:pathLst>
            </a:custGeom>
            <a:gradFill rotWithShape="true">
              <a:gsLst>
                <a:gs pos="0">
                  <a:srgbClr val="004AAD">
                    <a:alpha val="100000"/>
                  </a:srgbClr>
                </a:gs>
                <a:gs pos="100000">
                  <a:srgbClr val="CB6CE6">
                    <a:alpha val="100000"/>
                  </a:srgbClr>
                </a:gs>
              </a:gsLst>
              <a:lin ang="0"/>
            </a:gradFill>
            <a:ln w="38100" cap="sq">
              <a:gradFill>
                <a:gsLst>
                  <a:gs pos="0">
                    <a:srgbClr val="5170FF">
                      <a:alpha val="100000"/>
                    </a:srgbClr>
                  </a:gs>
                  <a:gs pos="100000">
                    <a:srgbClr val="FF66C4">
                      <a:alpha val="100000"/>
                    </a:srgbClr>
                  </a:gs>
                </a:gsLst>
                <a:lin ang="0"/>
              </a:gradFill>
              <a:prstDash val="solid"/>
              <a:miter/>
            </a:ln>
          </p:spPr>
        </p:sp>
        <p:sp>
          <p:nvSpPr>
            <p:cNvPr name="TextBox 20" id="20"/>
            <p:cNvSpPr txBox="true"/>
            <p:nvPr/>
          </p:nvSpPr>
          <p:spPr>
            <a:xfrm>
              <a:off x="0" y="-47625"/>
              <a:ext cx="1046652" cy="569526"/>
            </a:xfrm>
            <a:prstGeom prst="rect">
              <a:avLst/>
            </a:prstGeom>
          </p:spPr>
          <p:txBody>
            <a:bodyPr anchor="ctr" rtlCol="false" tIns="50800" lIns="50800" bIns="50800" rIns="50800"/>
            <a:lstStyle/>
            <a:p>
              <a:pPr algn="ctr">
                <a:lnSpc>
                  <a:spcPts val="3212"/>
                </a:lnSpc>
              </a:pPr>
            </a:p>
          </p:txBody>
        </p:sp>
      </p:grpSp>
      <p:grpSp>
        <p:nvGrpSpPr>
          <p:cNvPr name="Group 21" id="21"/>
          <p:cNvGrpSpPr/>
          <p:nvPr/>
        </p:nvGrpSpPr>
        <p:grpSpPr>
          <a:xfrm rot="0">
            <a:off x="2129708" y="5910284"/>
            <a:ext cx="2289468" cy="672242"/>
            <a:chOff x="0" y="0"/>
            <a:chExt cx="405394" cy="119033"/>
          </a:xfrm>
        </p:grpSpPr>
        <p:sp>
          <p:nvSpPr>
            <p:cNvPr name="Freeform 22" id="22"/>
            <p:cNvSpPr/>
            <p:nvPr/>
          </p:nvSpPr>
          <p:spPr>
            <a:xfrm flipH="false" flipV="false" rot="0">
              <a:off x="0" y="0"/>
              <a:ext cx="405394" cy="119033"/>
            </a:xfrm>
            <a:custGeom>
              <a:avLst/>
              <a:gdLst/>
              <a:ahLst/>
              <a:cxnLst/>
              <a:rect r="r" b="b" t="t" l="l"/>
              <a:pathLst>
                <a:path h="119033" w="405394">
                  <a:moveTo>
                    <a:pt x="47342" y="0"/>
                  </a:moveTo>
                  <a:lnTo>
                    <a:pt x="358053" y="0"/>
                  </a:lnTo>
                  <a:cubicBezTo>
                    <a:pt x="370609" y="0"/>
                    <a:pt x="382650" y="4988"/>
                    <a:pt x="391528" y="13866"/>
                  </a:cubicBezTo>
                  <a:cubicBezTo>
                    <a:pt x="400407" y="22744"/>
                    <a:pt x="405394" y="34786"/>
                    <a:pt x="405394" y="47342"/>
                  </a:cubicBezTo>
                  <a:lnTo>
                    <a:pt x="405394" y="71692"/>
                  </a:lnTo>
                  <a:cubicBezTo>
                    <a:pt x="405394" y="84248"/>
                    <a:pt x="400407" y="96289"/>
                    <a:pt x="391528" y="105167"/>
                  </a:cubicBezTo>
                  <a:cubicBezTo>
                    <a:pt x="382650" y="114046"/>
                    <a:pt x="370609" y="119033"/>
                    <a:pt x="358053" y="119033"/>
                  </a:cubicBezTo>
                  <a:lnTo>
                    <a:pt x="47342" y="119033"/>
                  </a:lnTo>
                  <a:cubicBezTo>
                    <a:pt x="34786" y="119033"/>
                    <a:pt x="22744" y="114046"/>
                    <a:pt x="13866" y="105167"/>
                  </a:cubicBezTo>
                  <a:cubicBezTo>
                    <a:pt x="4988" y="96289"/>
                    <a:pt x="0" y="84248"/>
                    <a:pt x="0" y="71692"/>
                  </a:cubicBezTo>
                  <a:lnTo>
                    <a:pt x="0" y="47342"/>
                  </a:lnTo>
                  <a:cubicBezTo>
                    <a:pt x="0" y="34786"/>
                    <a:pt x="4988" y="22744"/>
                    <a:pt x="13866" y="13866"/>
                  </a:cubicBezTo>
                  <a:cubicBezTo>
                    <a:pt x="22744" y="4988"/>
                    <a:pt x="34786" y="0"/>
                    <a:pt x="47342" y="0"/>
                  </a:cubicBezTo>
                  <a:close/>
                </a:path>
              </a:pathLst>
            </a:custGeom>
            <a:gradFill rotWithShape="true">
              <a:gsLst>
                <a:gs pos="0">
                  <a:srgbClr val="5170FF">
                    <a:alpha val="100000"/>
                  </a:srgbClr>
                </a:gs>
                <a:gs pos="100000">
                  <a:srgbClr val="FF66C4">
                    <a:alpha val="100000"/>
                  </a:srgbClr>
                </a:gs>
              </a:gsLst>
              <a:lin ang="0"/>
            </a:gradFill>
          </p:spPr>
        </p:sp>
        <p:sp>
          <p:nvSpPr>
            <p:cNvPr name="TextBox 23" id="23"/>
            <p:cNvSpPr txBox="true"/>
            <p:nvPr/>
          </p:nvSpPr>
          <p:spPr>
            <a:xfrm>
              <a:off x="0" y="-47625"/>
              <a:ext cx="405394" cy="166658"/>
            </a:xfrm>
            <a:prstGeom prst="rect">
              <a:avLst/>
            </a:prstGeom>
          </p:spPr>
          <p:txBody>
            <a:bodyPr anchor="ctr" rtlCol="false" tIns="50800" lIns="50800" bIns="50800" rIns="50800"/>
            <a:lstStyle/>
            <a:p>
              <a:pPr algn="ctr">
                <a:lnSpc>
                  <a:spcPts val="3212"/>
                </a:lnSpc>
              </a:pPr>
              <a:r>
                <a:rPr lang="en-US" sz="2294" spc="22">
                  <a:solidFill>
                    <a:srgbClr val="FEFEFE"/>
                  </a:solidFill>
                  <a:latin typeface="Canva Sans 1 Bold"/>
                </a:rPr>
                <a:t>03</a:t>
              </a:r>
            </a:p>
          </p:txBody>
        </p:sp>
      </p:grpSp>
      <p:grpSp>
        <p:nvGrpSpPr>
          <p:cNvPr name="Group 24" id="24"/>
          <p:cNvGrpSpPr/>
          <p:nvPr/>
        </p:nvGrpSpPr>
        <p:grpSpPr>
          <a:xfrm rot="0">
            <a:off x="6012105" y="6120603"/>
            <a:ext cx="4306927" cy="2147600"/>
            <a:chOff x="0" y="0"/>
            <a:chExt cx="1046652" cy="521901"/>
          </a:xfrm>
        </p:grpSpPr>
        <p:sp>
          <p:nvSpPr>
            <p:cNvPr name="Freeform 25" id="25"/>
            <p:cNvSpPr/>
            <p:nvPr/>
          </p:nvSpPr>
          <p:spPr>
            <a:xfrm flipH="false" flipV="false" rot="0">
              <a:off x="0" y="0"/>
              <a:ext cx="1046652" cy="521901"/>
            </a:xfrm>
            <a:custGeom>
              <a:avLst/>
              <a:gdLst/>
              <a:ahLst/>
              <a:cxnLst/>
              <a:rect r="r" b="b" t="t" l="l"/>
              <a:pathLst>
                <a:path h="521901" w="1046652">
                  <a:moveTo>
                    <a:pt x="32356" y="0"/>
                  </a:moveTo>
                  <a:lnTo>
                    <a:pt x="1014296" y="0"/>
                  </a:lnTo>
                  <a:cubicBezTo>
                    <a:pt x="1032166" y="0"/>
                    <a:pt x="1046652" y="14486"/>
                    <a:pt x="1046652" y="32356"/>
                  </a:cubicBezTo>
                  <a:lnTo>
                    <a:pt x="1046652" y="489545"/>
                  </a:lnTo>
                  <a:cubicBezTo>
                    <a:pt x="1046652" y="498127"/>
                    <a:pt x="1043243" y="506356"/>
                    <a:pt x="1037175" y="512424"/>
                  </a:cubicBezTo>
                  <a:cubicBezTo>
                    <a:pt x="1031107" y="518492"/>
                    <a:pt x="1022877" y="521901"/>
                    <a:pt x="1014296" y="521901"/>
                  </a:cubicBezTo>
                  <a:lnTo>
                    <a:pt x="32356" y="521901"/>
                  </a:lnTo>
                  <a:cubicBezTo>
                    <a:pt x="23775" y="521901"/>
                    <a:pt x="15545" y="518492"/>
                    <a:pt x="9477" y="512424"/>
                  </a:cubicBezTo>
                  <a:cubicBezTo>
                    <a:pt x="3409" y="506356"/>
                    <a:pt x="0" y="498127"/>
                    <a:pt x="0" y="489545"/>
                  </a:cubicBezTo>
                  <a:lnTo>
                    <a:pt x="0" y="32356"/>
                  </a:lnTo>
                  <a:cubicBezTo>
                    <a:pt x="0" y="23775"/>
                    <a:pt x="3409" y="15545"/>
                    <a:pt x="9477" y="9477"/>
                  </a:cubicBezTo>
                  <a:cubicBezTo>
                    <a:pt x="15545" y="3409"/>
                    <a:pt x="23775" y="0"/>
                    <a:pt x="32356" y="0"/>
                  </a:cubicBezTo>
                  <a:close/>
                </a:path>
              </a:pathLst>
            </a:custGeom>
            <a:gradFill rotWithShape="true">
              <a:gsLst>
                <a:gs pos="0">
                  <a:srgbClr val="004AAD">
                    <a:alpha val="100000"/>
                  </a:srgbClr>
                </a:gs>
                <a:gs pos="100000">
                  <a:srgbClr val="CB6CE6">
                    <a:alpha val="100000"/>
                  </a:srgbClr>
                </a:gs>
              </a:gsLst>
              <a:lin ang="0"/>
            </a:gradFill>
            <a:ln w="38100" cap="sq">
              <a:gradFill>
                <a:gsLst>
                  <a:gs pos="0">
                    <a:srgbClr val="5170FF">
                      <a:alpha val="100000"/>
                    </a:srgbClr>
                  </a:gs>
                  <a:gs pos="100000">
                    <a:srgbClr val="FF66C4">
                      <a:alpha val="100000"/>
                    </a:srgbClr>
                  </a:gs>
                </a:gsLst>
                <a:lin ang="0"/>
              </a:gradFill>
              <a:prstDash val="solid"/>
              <a:miter/>
            </a:ln>
          </p:spPr>
        </p:sp>
        <p:sp>
          <p:nvSpPr>
            <p:cNvPr name="TextBox 26" id="26"/>
            <p:cNvSpPr txBox="true"/>
            <p:nvPr/>
          </p:nvSpPr>
          <p:spPr>
            <a:xfrm>
              <a:off x="0" y="-47625"/>
              <a:ext cx="1046652" cy="569526"/>
            </a:xfrm>
            <a:prstGeom prst="rect">
              <a:avLst/>
            </a:prstGeom>
          </p:spPr>
          <p:txBody>
            <a:bodyPr anchor="ctr" rtlCol="false" tIns="50800" lIns="50800" bIns="50800" rIns="50800"/>
            <a:lstStyle/>
            <a:p>
              <a:pPr algn="ctr">
                <a:lnSpc>
                  <a:spcPts val="3212"/>
                </a:lnSpc>
              </a:pPr>
            </a:p>
          </p:txBody>
        </p:sp>
      </p:grpSp>
      <p:grpSp>
        <p:nvGrpSpPr>
          <p:cNvPr name="Group 27" id="27"/>
          <p:cNvGrpSpPr/>
          <p:nvPr/>
        </p:nvGrpSpPr>
        <p:grpSpPr>
          <a:xfrm rot="0">
            <a:off x="6901511" y="5910284"/>
            <a:ext cx="2289468" cy="672242"/>
            <a:chOff x="0" y="0"/>
            <a:chExt cx="405394" cy="119033"/>
          </a:xfrm>
        </p:grpSpPr>
        <p:sp>
          <p:nvSpPr>
            <p:cNvPr name="Freeform 28" id="28"/>
            <p:cNvSpPr/>
            <p:nvPr/>
          </p:nvSpPr>
          <p:spPr>
            <a:xfrm flipH="false" flipV="false" rot="0">
              <a:off x="0" y="0"/>
              <a:ext cx="405394" cy="119033"/>
            </a:xfrm>
            <a:custGeom>
              <a:avLst/>
              <a:gdLst/>
              <a:ahLst/>
              <a:cxnLst/>
              <a:rect r="r" b="b" t="t" l="l"/>
              <a:pathLst>
                <a:path h="119033" w="405394">
                  <a:moveTo>
                    <a:pt x="47342" y="0"/>
                  </a:moveTo>
                  <a:lnTo>
                    <a:pt x="358053" y="0"/>
                  </a:lnTo>
                  <a:cubicBezTo>
                    <a:pt x="370609" y="0"/>
                    <a:pt x="382650" y="4988"/>
                    <a:pt x="391528" y="13866"/>
                  </a:cubicBezTo>
                  <a:cubicBezTo>
                    <a:pt x="400407" y="22744"/>
                    <a:pt x="405394" y="34786"/>
                    <a:pt x="405394" y="47342"/>
                  </a:cubicBezTo>
                  <a:lnTo>
                    <a:pt x="405394" y="71692"/>
                  </a:lnTo>
                  <a:cubicBezTo>
                    <a:pt x="405394" y="84248"/>
                    <a:pt x="400407" y="96289"/>
                    <a:pt x="391528" y="105167"/>
                  </a:cubicBezTo>
                  <a:cubicBezTo>
                    <a:pt x="382650" y="114046"/>
                    <a:pt x="370609" y="119033"/>
                    <a:pt x="358053" y="119033"/>
                  </a:cubicBezTo>
                  <a:lnTo>
                    <a:pt x="47342" y="119033"/>
                  </a:lnTo>
                  <a:cubicBezTo>
                    <a:pt x="34786" y="119033"/>
                    <a:pt x="22744" y="114046"/>
                    <a:pt x="13866" y="105167"/>
                  </a:cubicBezTo>
                  <a:cubicBezTo>
                    <a:pt x="4988" y="96289"/>
                    <a:pt x="0" y="84248"/>
                    <a:pt x="0" y="71692"/>
                  </a:cubicBezTo>
                  <a:lnTo>
                    <a:pt x="0" y="47342"/>
                  </a:lnTo>
                  <a:cubicBezTo>
                    <a:pt x="0" y="34786"/>
                    <a:pt x="4988" y="22744"/>
                    <a:pt x="13866" y="13866"/>
                  </a:cubicBezTo>
                  <a:cubicBezTo>
                    <a:pt x="22744" y="4988"/>
                    <a:pt x="34786" y="0"/>
                    <a:pt x="47342" y="0"/>
                  </a:cubicBezTo>
                  <a:close/>
                </a:path>
              </a:pathLst>
            </a:custGeom>
            <a:gradFill rotWithShape="true">
              <a:gsLst>
                <a:gs pos="0">
                  <a:srgbClr val="5170FF">
                    <a:alpha val="100000"/>
                  </a:srgbClr>
                </a:gs>
                <a:gs pos="100000">
                  <a:srgbClr val="FF66C4">
                    <a:alpha val="100000"/>
                  </a:srgbClr>
                </a:gs>
              </a:gsLst>
              <a:lin ang="0"/>
            </a:gradFill>
          </p:spPr>
        </p:sp>
        <p:sp>
          <p:nvSpPr>
            <p:cNvPr name="TextBox 29" id="29"/>
            <p:cNvSpPr txBox="true"/>
            <p:nvPr/>
          </p:nvSpPr>
          <p:spPr>
            <a:xfrm>
              <a:off x="0" y="-47625"/>
              <a:ext cx="405394" cy="166658"/>
            </a:xfrm>
            <a:prstGeom prst="rect">
              <a:avLst/>
            </a:prstGeom>
          </p:spPr>
          <p:txBody>
            <a:bodyPr anchor="ctr" rtlCol="false" tIns="50800" lIns="50800" bIns="50800" rIns="50800"/>
            <a:lstStyle/>
            <a:p>
              <a:pPr algn="ctr">
                <a:lnSpc>
                  <a:spcPts val="3212"/>
                </a:lnSpc>
              </a:pPr>
              <a:r>
                <a:rPr lang="en-US" sz="2294" spc="22">
                  <a:solidFill>
                    <a:srgbClr val="FEFEFE"/>
                  </a:solidFill>
                  <a:latin typeface="Canva Sans 1 Bold"/>
                </a:rPr>
                <a:t>04</a:t>
              </a:r>
            </a:p>
          </p:txBody>
        </p:sp>
      </p:grpSp>
      <p:sp>
        <p:nvSpPr>
          <p:cNvPr name="TextBox 30" id="30"/>
          <p:cNvSpPr txBox="true"/>
          <p:nvPr/>
        </p:nvSpPr>
        <p:spPr>
          <a:xfrm rot="0">
            <a:off x="6652012" y="6648382"/>
            <a:ext cx="3027113" cy="1498565"/>
          </a:xfrm>
          <a:prstGeom prst="rect">
            <a:avLst/>
          </a:prstGeom>
        </p:spPr>
        <p:txBody>
          <a:bodyPr anchor="t" rtlCol="false" tIns="0" lIns="0" bIns="0" rIns="0">
            <a:spAutoFit/>
          </a:bodyPr>
          <a:lstStyle/>
          <a:p>
            <a:pPr algn="ctr">
              <a:lnSpc>
                <a:spcPts val="4026"/>
              </a:lnSpc>
              <a:spcBef>
                <a:spcPct val="0"/>
              </a:spcBef>
            </a:pPr>
            <a:r>
              <a:rPr lang="en-US" sz="2876" spc="28">
                <a:solidFill>
                  <a:srgbClr val="FEFEFE"/>
                </a:solidFill>
                <a:latin typeface="Canva Sans 1"/>
              </a:rPr>
              <a:t>normalize the data to be from 1 and 0</a:t>
            </a:r>
          </a:p>
        </p:txBody>
      </p:sp>
      <p:sp>
        <p:nvSpPr>
          <p:cNvPr name="TextBox 31" id="31"/>
          <p:cNvSpPr txBox="true"/>
          <p:nvPr/>
        </p:nvSpPr>
        <p:spPr>
          <a:xfrm rot="0">
            <a:off x="1878175" y="6764759"/>
            <a:ext cx="3027113" cy="993740"/>
          </a:xfrm>
          <a:prstGeom prst="rect">
            <a:avLst/>
          </a:prstGeom>
        </p:spPr>
        <p:txBody>
          <a:bodyPr anchor="t" rtlCol="false" tIns="0" lIns="0" bIns="0" rIns="0">
            <a:spAutoFit/>
          </a:bodyPr>
          <a:lstStyle/>
          <a:p>
            <a:pPr algn="ctr">
              <a:lnSpc>
                <a:spcPts val="4026"/>
              </a:lnSpc>
              <a:spcBef>
                <a:spcPct val="0"/>
              </a:spcBef>
            </a:pPr>
            <a:r>
              <a:rPr lang="en-US" sz="2876" spc="28">
                <a:solidFill>
                  <a:srgbClr val="FEFEFE"/>
                </a:solidFill>
                <a:latin typeface="Canva Sans 1"/>
              </a:rPr>
              <a:t>divide data on batch size 32</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1245E"/>
        </a:solidFill>
      </p:bgPr>
    </p:bg>
    <p:spTree>
      <p:nvGrpSpPr>
        <p:cNvPr id="1" name=""/>
        <p:cNvGrpSpPr/>
        <p:nvPr/>
      </p:nvGrpSpPr>
      <p:grpSpPr>
        <a:xfrm>
          <a:off x="0" y="0"/>
          <a:ext cx="0" cy="0"/>
          <a:chOff x="0" y="0"/>
          <a:chExt cx="0" cy="0"/>
        </a:xfrm>
      </p:grpSpPr>
      <p:sp>
        <p:nvSpPr>
          <p:cNvPr name="TextBox 2" id="2"/>
          <p:cNvSpPr txBox="true"/>
          <p:nvPr/>
        </p:nvSpPr>
        <p:spPr>
          <a:xfrm rot="0">
            <a:off x="1028700" y="762000"/>
            <a:ext cx="11579428" cy="1661794"/>
          </a:xfrm>
          <a:prstGeom prst="rect">
            <a:avLst/>
          </a:prstGeom>
        </p:spPr>
        <p:txBody>
          <a:bodyPr anchor="t" rtlCol="false" tIns="0" lIns="0" bIns="0" rIns="0">
            <a:spAutoFit/>
          </a:bodyPr>
          <a:lstStyle/>
          <a:p>
            <a:pPr algn="ctr">
              <a:lnSpc>
                <a:spcPts val="12880"/>
              </a:lnSpc>
            </a:pPr>
            <a:r>
              <a:rPr lang="en-US" sz="9200">
                <a:solidFill>
                  <a:srgbClr val="FEFEFE"/>
                </a:solidFill>
                <a:latin typeface="Maharlika"/>
              </a:rPr>
              <a:t>Data Augmentation</a:t>
            </a:r>
          </a:p>
        </p:txBody>
      </p:sp>
      <p:sp>
        <p:nvSpPr>
          <p:cNvPr name="Freeform 3" id="3"/>
          <p:cNvSpPr/>
          <p:nvPr/>
        </p:nvSpPr>
        <p:spPr>
          <a:xfrm flipH="false" flipV="false" rot="0">
            <a:off x="9917333" y="10287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stretch>
              <a:fillRect l="0" t="0" r="0" b="0"/>
            </a:stretch>
          </a:blipFill>
        </p:spPr>
      </p:sp>
      <p:grpSp>
        <p:nvGrpSpPr>
          <p:cNvPr name="Group 4" id="4"/>
          <p:cNvGrpSpPr/>
          <p:nvPr/>
        </p:nvGrpSpPr>
        <p:grpSpPr>
          <a:xfrm rot="0">
            <a:off x="1240301" y="3200708"/>
            <a:ext cx="4306927" cy="2147600"/>
            <a:chOff x="0" y="0"/>
            <a:chExt cx="1046652" cy="521901"/>
          </a:xfrm>
        </p:grpSpPr>
        <p:sp>
          <p:nvSpPr>
            <p:cNvPr name="Freeform 5" id="5"/>
            <p:cNvSpPr/>
            <p:nvPr/>
          </p:nvSpPr>
          <p:spPr>
            <a:xfrm flipH="false" flipV="false" rot="0">
              <a:off x="0" y="0"/>
              <a:ext cx="1046652" cy="521901"/>
            </a:xfrm>
            <a:custGeom>
              <a:avLst/>
              <a:gdLst/>
              <a:ahLst/>
              <a:cxnLst/>
              <a:rect r="r" b="b" t="t" l="l"/>
              <a:pathLst>
                <a:path h="521901" w="1046652">
                  <a:moveTo>
                    <a:pt x="32356" y="0"/>
                  </a:moveTo>
                  <a:lnTo>
                    <a:pt x="1014296" y="0"/>
                  </a:lnTo>
                  <a:cubicBezTo>
                    <a:pt x="1032166" y="0"/>
                    <a:pt x="1046652" y="14486"/>
                    <a:pt x="1046652" y="32356"/>
                  </a:cubicBezTo>
                  <a:lnTo>
                    <a:pt x="1046652" y="489545"/>
                  </a:lnTo>
                  <a:cubicBezTo>
                    <a:pt x="1046652" y="498127"/>
                    <a:pt x="1043243" y="506356"/>
                    <a:pt x="1037175" y="512424"/>
                  </a:cubicBezTo>
                  <a:cubicBezTo>
                    <a:pt x="1031107" y="518492"/>
                    <a:pt x="1022877" y="521901"/>
                    <a:pt x="1014296" y="521901"/>
                  </a:cubicBezTo>
                  <a:lnTo>
                    <a:pt x="32356" y="521901"/>
                  </a:lnTo>
                  <a:cubicBezTo>
                    <a:pt x="23775" y="521901"/>
                    <a:pt x="15545" y="518492"/>
                    <a:pt x="9477" y="512424"/>
                  </a:cubicBezTo>
                  <a:cubicBezTo>
                    <a:pt x="3409" y="506356"/>
                    <a:pt x="0" y="498127"/>
                    <a:pt x="0" y="489545"/>
                  </a:cubicBezTo>
                  <a:lnTo>
                    <a:pt x="0" y="32356"/>
                  </a:lnTo>
                  <a:cubicBezTo>
                    <a:pt x="0" y="23775"/>
                    <a:pt x="3409" y="15545"/>
                    <a:pt x="9477" y="9477"/>
                  </a:cubicBezTo>
                  <a:cubicBezTo>
                    <a:pt x="15545" y="3409"/>
                    <a:pt x="23775" y="0"/>
                    <a:pt x="32356" y="0"/>
                  </a:cubicBezTo>
                  <a:close/>
                </a:path>
              </a:pathLst>
            </a:custGeom>
            <a:gradFill rotWithShape="true">
              <a:gsLst>
                <a:gs pos="0">
                  <a:srgbClr val="004AAD">
                    <a:alpha val="100000"/>
                  </a:srgbClr>
                </a:gs>
                <a:gs pos="100000">
                  <a:srgbClr val="CB6CE6">
                    <a:alpha val="100000"/>
                  </a:srgbClr>
                </a:gs>
              </a:gsLst>
              <a:lin ang="0"/>
            </a:gradFill>
            <a:ln w="38100" cap="sq">
              <a:gradFill>
                <a:gsLst>
                  <a:gs pos="0">
                    <a:srgbClr val="5170FF">
                      <a:alpha val="100000"/>
                    </a:srgbClr>
                  </a:gs>
                  <a:gs pos="100000">
                    <a:srgbClr val="FF66C4">
                      <a:alpha val="100000"/>
                    </a:srgbClr>
                  </a:gs>
                </a:gsLst>
                <a:lin ang="0"/>
              </a:gradFill>
              <a:prstDash val="solid"/>
              <a:miter/>
            </a:ln>
          </p:spPr>
        </p:sp>
        <p:sp>
          <p:nvSpPr>
            <p:cNvPr name="TextBox 6" id="6"/>
            <p:cNvSpPr txBox="true"/>
            <p:nvPr/>
          </p:nvSpPr>
          <p:spPr>
            <a:xfrm>
              <a:off x="0" y="-47625"/>
              <a:ext cx="1046652" cy="569526"/>
            </a:xfrm>
            <a:prstGeom prst="rect">
              <a:avLst/>
            </a:prstGeom>
          </p:spPr>
          <p:txBody>
            <a:bodyPr anchor="ctr" rtlCol="false" tIns="50800" lIns="50800" bIns="50800" rIns="50800"/>
            <a:lstStyle/>
            <a:p>
              <a:pPr algn="ctr">
                <a:lnSpc>
                  <a:spcPts val="3212"/>
                </a:lnSpc>
              </a:pPr>
            </a:p>
          </p:txBody>
        </p:sp>
      </p:grpSp>
      <p:grpSp>
        <p:nvGrpSpPr>
          <p:cNvPr name="Group 7" id="7"/>
          <p:cNvGrpSpPr/>
          <p:nvPr/>
        </p:nvGrpSpPr>
        <p:grpSpPr>
          <a:xfrm rot="0">
            <a:off x="2129708" y="2990389"/>
            <a:ext cx="2289468" cy="672242"/>
            <a:chOff x="0" y="0"/>
            <a:chExt cx="405394" cy="119033"/>
          </a:xfrm>
        </p:grpSpPr>
        <p:sp>
          <p:nvSpPr>
            <p:cNvPr name="Freeform 8" id="8"/>
            <p:cNvSpPr/>
            <p:nvPr/>
          </p:nvSpPr>
          <p:spPr>
            <a:xfrm flipH="false" flipV="false" rot="0">
              <a:off x="0" y="0"/>
              <a:ext cx="405394" cy="119033"/>
            </a:xfrm>
            <a:custGeom>
              <a:avLst/>
              <a:gdLst/>
              <a:ahLst/>
              <a:cxnLst/>
              <a:rect r="r" b="b" t="t" l="l"/>
              <a:pathLst>
                <a:path h="119033" w="405394">
                  <a:moveTo>
                    <a:pt x="47342" y="0"/>
                  </a:moveTo>
                  <a:lnTo>
                    <a:pt x="358053" y="0"/>
                  </a:lnTo>
                  <a:cubicBezTo>
                    <a:pt x="370609" y="0"/>
                    <a:pt x="382650" y="4988"/>
                    <a:pt x="391528" y="13866"/>
                  </a:cubicBezTo>
                  <a:cubicBezTo>
                    <a:pt x="400407" y="22744"/>
                    <a:pt x="405394" y="34786"/>
                    <a:pt x="405394" y="47342"/>
                  </a:cubicBezTo>
                  <a:lnTo>
                    <a:pt x="405394" y="71692"/>
                  </a:lnTo>
                  <a:cubicBezTo>
                    <a:pt x="405394" y="84248"/>
                    <a:pt x="400407" y="96289"/>
                    <a:pt x="391528" y="105167"/>
                  </a:cubicBezTo>
                  <a:cubicBezTo>
                    <a:pt x="382650" y="114046"/>
                    <a:pt x="370609" y="119033"/>
                    <a:pt x="358053" y="119033"/>
                  </a:cubicBezTo>
                  <a:lnTo>
                    <a:pt x="47342" y="119033"/>
                  </a:lnTo>
                  <a:cubicBezTo>
                    <a:pt x="34786" y="119033"/>
                    <a:pt x="22744" y="114046"/>
                    <a:pt x="13866" y="105167"/>
                  </a:cubicBezTo>
                  <a:cubicBezTo>
                    <a:pt x="4988" y="96289"/>
                    <a:pt x="0" y="84248"/>
                    <a:pt x="0" y="71692"/>
                  </a:cubicBezTo>
                  <a:lnTo>
                    <a:pt x="0" y="47342"/>
                  </a:lnTo>
                  <a:cubicBezTo>
                    <a:pt x="0" y="34786"/>
                    <a:pt x="4988" y="22744"/>
                    <a:pt x="13866" y="13866"/>
                  </a:cubicBezTo>
                  <a:cubicBezTo>
                    <a:pt x="22744" y="4988"/>
                    <a:pt x="34786" y="0"/>
                    <a:pt x="47342" y="0"/>
                  </a:cubicBezTo>
                  <a:close/>
                </a:path>
              </a:pathLst>
            </a:custGeom>
            <a:gradFill rotWithShape="true">
              <a:gsLst>
                <a:gs pos="0">
                  <a:srgbClr val="5170FF">
                    <a:alpha val="100000"/>
                  </a:srgbClr>
                </a:gs>
                <a:gs pos="100000">
                  <a:srgbClr val="FF66C4">
                    <a:alpha val="100000"/>
                  </a:srgbClr>
                </a:gs>
              </a:gsLst>
              <a:lin ang="0"/>
            </a:gradFill>
          </p:spPr>
        </p:sp>
        <p:sp>
          <p:nvSpPr>
            <p:cNvPr name="TextBox 9" id="9"/>
            <p:cNvSpPr txBox="true"/>
            <p:nvPr/>
          </p:nvSpPr>
          <p:spPr>
            <a:xfrm>
              <a:off x="0" y="-47625"/>
              <a:ext cx="405394" cy="166658"/>
            </a:xfrm>
            <a:prstGeom prst="rect">
              <a:avLst/>
            </a:prstGeom>
          </p:spPr>
          <p:txBody>
            <a:bodyPr anchor="ctr" rtlCol="false" tIns="50800" lIns="50800" bIns="50800" rIns="50800"/>
            <a:lstStyle/>
            <a:p>
              <a:pPr algn="ctr">
                <a:lnSpc>
                  <a:spcPts val="3212"/>
                </a:lnSpc>
              </a:pPr>
              <a:r>
                <a:rPr lang="en-US" sz="2294" spc="22">
                  <a:solidFill>
                    <a:srgbClr val="FEFEFE"/>
                  </a:solidFill>
                  <a:latin typeface="Canva Sans 1 Bold"/>
                </a:rPr>
                <a:t>01</a:t>
              </a:r>
            </a:p>
          </p:txBody>
        </p:sp>
      </p:grpSp>
      <p:grpSp>
        <p:nvGrpSpPr>
          <p:cNvPr name="Group 10" id="10"/>
          <p:cNvGrpSpPr/>
          <p:nvPr/>
        </p:nvGrpSpPr>
        <p:grpSpPr>
          <a:xfrm rot="0">
            <a:off x="6012105" y="3200708"/>
            <a:ext cx="4306927" cy="2147600"/>
            <a:chOff x="0" y="0"/>
            <a:chExt cx="1046652" cy="521901"/>
          </a:xfrm>
        </p:grpSpPr>
        <p:sp>
          <p:nvSpPr>
            <p:cNvPr name="Freeform 11" id="11"/>
            <p:cNvSpPr/>
            <p:nvPr/>
          </p:nvSpPr>
          <p:spPr>
            <a:xfrm flipH="false" flipV="false" rot="0">
              <a:off x="0" y="0"/>
              <a:ext cx="1046652" cy="521901"/>
            </a:xfrm>
            <a:custGeom>
              <a:avLst/>
              <a:gdLst/>
              <a:ahLst/>
              <a:cxnLst/>
              <a:rect r="r" b="b" t="t" l="l"/>
              <a:pathLst>
                <a:path h="521901" w="1046652">
                  <a:moveTo>
                    <a:pt x="32356" y="0"/>
                  </a:moveTo>
                  <a:lnTo>
                    <a:pt x="1014296" y="0"/>
                  </a:lnTo>
                  <a:cubicBezTo>
                    <a:pt x="1032166" y="0"/>
                    <a:pt x="1046652" y="14486"/>
                    <a:pt x="1046652" y="32356"/>
                  </a:cubicBezTo>
                  <a:lnTo>
                    <a:pt x="1046652" y="489545"/>
                  </a:lnTo>
                  <a:cubicBezTo>
                    <a:pt x="1046652" y="498127"/>
                    <a:pt x="1043243" y="506356"/>
                    <a:pt x="1037175" y="512424"/>
                  </a:cubicBezTo>
                  <a:cubicBezTo>
                    <a:pt x="1031107" y="518492"/>
                    <a:pt x="1022877" y="521901"/>
                    <a:pt x="1014296" y="521901"/>
                  </a:cubicBezTo>
                  <a:lnTo>
                    <a:pt x="32356" y="521901"/>
                  </a:lnTo>
                  <a:cubicBezTo>
                    <a:pt x="23775" y="521901"/>
                    <a:pt x="15545" y="518492"/>
                    <a:pt x="9477" y="512424"/>
                  </a:cubicBezTo>
                  <a:cubicBezTo>
                    <a:pt x="3409" y="506356"/>
                    <a:pt x="0" y="498127"/>
                    <a:pt x="0" y="489545"/>
                  </a:cubicBezTo>
                  <a:lnTo>
                    <a:pt x="0" y="32356"/>
                  </a:lnTo>
                  <a:cubicBezTo>
                    <a:pt x="0" y="23775"/>
                    <a:pt x="3409" y="15545"/>
                    <a:pt x="9477" y="9477"/>
                  </a:cubicBezTo>
                  <a:cubicBezTo>
                    <a:pt x="15545" y="3409"/>
                    <a:pt x="23775" y="0"/>
                    <a:pt x="32356" y="0"/>
                  </a:cubicBezTo>
                  <a:close/>
                </a:path>
              </a:pathLst>
            </a:custGeom>
            <a:gradFill rotWithShape="true">
              <a:gsLst>
                <a:gs pos="0">
                  <a:srgbClr val="004AAD">
                    <a:alpha val="100000"/>
                  </a:srgbClr>
                </a:gs>
                <a:gs pos="100000">
                  <a:srgbClr val="CB6CE6">
                    <a:alpha val="100000"/>
                  </a:srgbClr>
                </a:gs>
              </a:gsLst>
              <a:lin ang="0"/>
            </a:gradFill>
            <a:ln w="38100" cap="sq">
              <a:gradFill>
                <a:gsLst>
                  <a:gs pos="0">
                    <a:srgbClr val="5170FF">
                      <a:alpha val="100000"/>
                    </a:srgbClr>
                  </a:gs>
                  <a:gs pos="100000">
                    <a:srgbClr val="FF66C4">
                      <a:alpha val="100000"/>
                    </a:srgbClr>
                  </a:gs>
                </a:gsLst>
                <a:lin ang="0"/>
              </a:gradFill>
              <a:prstDash val="solid"/>
              <a:miter/>
            </a:ln>
          </p:spPr>
        </p:sp>
        <p:sp>
          <p:nvSpPr>
            <p:cNvPr name="TextBox 12" id="12"/>
            <p:cNvSpPr txBox="true"/>
            <p:nvPr/>
          </p:nvSpPr>
          <p:spPr>
            <a:xfrm>
              <a:off x="0" y="-47625"/>
              <a:ext cx="1046652" cy="569526"/>
            </a:xfrm>
            <a:prstGeom prst="rect">
              <a:avLst/>
            </a:prstGeom>
          </p:spPr>
          <p:txBody>
            <a:bodyPr anchor="ctr" rtlCol="false" tIns="50800" lIns="50800" bIns="50800" rIns="50800"/>
            <a:lstStyle/>
            <a:p>
              <a:pPr algn="ctr">
                <a:lnSpc>
                  <a:spcPts val="3212"/>
                </a:lnSpc>
              </a:pPr>
            </a:p>
          </p:txBody>
        </p:sp>
      </p:grpSp>
      <p:grpSp>
        <p:nvGrpSpPr>
          <p:cNvPr name="Group 13" id="13"/>
          <p:cNvGrpSpPr/>
          <p:nvPr/>
        </p:nvGrpSpPr>
        <p:grpSpPr>
          <a:xfrm rot="0">
            <a:off x="6901511" y="2990389"/>
            <a:ext cx="2289468" cy="672242"/>
            <a:chOff x="0" y="0"/>
            <a:chExt cx="405394" cy="119033"/>
          </a:xfrm>
        </p:grpSpPr>
        <p:sp>
          <p:nvSpPr>
            <p:cNvPr name="Freeform 14" id="14"/>
            <p:cNvSpPr/>
            <p:nvPr/>
          </p:nvSpPr>
          <p:spPr>
            <a:xfrm flipH="false" flipV="false" rot="0">
              <a:off x="0" y="0"/>
              <a:ext cx="405394" cy="119033"/>
            </a:xfrm>
            <a:custGeom>
              <a:avLst/>
              <a:gdLst/>
              <a:ahLst/>
              <a:cxnLst/>
              <a:rect r="r" b="b" t="t" l="l"/>
              <a:pathLst>
                <a:path h="119033" w="405394">
                  <a:moveTo>
                    <a:pt x="47342" y="0"/>
                  </a:moveTo>
                  <a:lnTo>
                    <a:pt x="358053" y="0"/>
                  </a:lnTo>
                  <a:cubicBezTo>
                    <a:pt x="370609" y="0"/>
                    <a:pt x="382650" y="4988"/>
                    <a:pt x="391528" y="13866"/>
                  </a:cubicBezTo>
                  <a:cubicBezTo>
                    <a:pt x="400407" y="22744"/>
                    <a:pt x="405394" y="34786"/>
                    <a:pt x="405394" y="47342"/>
                  </a:cubicBezTo>
                  <a:lnTo>
                    <a:pt x="405394" y="71692"/>
                  </a:lnTo>
                  <a:cubicBezTo>
                    <a:pt x="405394" y="84248"/>
                    <a:pt x="400407" y="96289"/>
                    <a:pt x="391528" y="105167"/>
                  </a:cubicBezTo>
                  <a:cubicBezTo>
                    <a:pt x="382650" y="114046"/>
                    <a:pt x="370609" y="119033"/>
                    <a:pt x="358053" y="119033"/>
                  </a:cubicBezTo>
                  <a:lnTo>
                    <a:pt x="47342" y="119033"/>
                  </a:lnTo>
                  <a:cubicBezTo>
                    <a:pt x="34786" y="119033"/>
                    <a:pt x="22744" y="114046"/>
                    <a:pt x="13866" y="105167"/>
                  </a:cubicBezTo>
                  <a:cubicBezTo>
                    <a:pt x="4988" y="96289"/>
                    <a:pt x="0" y="84248"/>
                    <a:pt x="0" y="71692"/>
                  </a:cubicBezTo>
                  <a:lnTo>
                    <a:pt x="0" y="47342"/>
                  </a:lnTo>
                  <a:cubicBezTo>
                    <a:pt x="0" y="34786"/>
                    <a:pt x="4988" y="22744"/>
                    <a:pt x="13866" y="13866"/>
                  </a:cubicBezTo>
                  <a:cubicBezTo>
                    <a:pt x="22744" y="4988"/>
                    <a:pt x="34786" y="0"/>
                    <a:pt x="47342" y="0"/>
                  </a:cubicBezTo>
                  <a:close/>
                </a:path>
              </a:pathLst>
            </a:custGeom>
            <a:gradFill rotWithShape="true">
              <a:gsLst>
                <a:gs pos="0">
                  <a:srgbClr val="5170FF">
                    <a:alpha val="100000"/>
                  </a:srgbClr>
                </a:gs>
                <a:gs pos="100000">
                  <a:srgbClr val="FF66C4">
                    <a:alpha val="100000"/>
                  </a:srgbClr>
                </a:gs>
              </a:gsLst>
              <a:lin ang="0"/>
            </a:gradFill>
          </p:spPr>
        </p:sp>
        <p:sp>
          <p:nvSpPr>
            <p:cNvPr name="TextBox 15" id="15"/>
            <p:cNvSpPr txBox="true"/>
            <p:nvPr/>
          </p:nvSpPr>
          <p:spPr>
            <a:xfrm>
              <a:off x="0" y="-47625"/>
              <a:ext cx="405394" cy="166658"/>
            </a:xfrm>
            <a:prstGeom prst="rect">
              <a:avLst/>
            </a:prstGeom>
          </p:spPr>
          <p:txBody>
            <a:bodyPr anchor="ctr" rtlCol="false" tIns="50800" lIns="50800" bIns="50800" rIns="50800"/>
            <a:lstStyle/>
            <a:p>
              <a:pPr algn="ctr">
                <a:lnSpc>
                  <a:spcPts val="3212"/>
                </a:lnSpc>
              </a:pPr>
              <a:r>
                <a:rPr lang="en-US" sz="2294" spc="22">
                  <a:solidFill>
                    <a:srgbClr val="FEFEFE"/>
                  </a:solidFill>
                  <a:latin typeface="Canva Sans 1 Bold"/>
                </a:rPr>
                <a:t>02</a:t>
              </a:r>
            </a:p>
          </p:txBody>
        </p:sp>
      </p:grpSp>
      <p:sp>
        <p:nvSpPr>
          <p:cNvPr name="TextBox 16" id="16"/>
          <p:cNvSpPr txBox="true"/>
          <p:nvPr/>
        </p:nvSpPr>
        <p:spPr>
          <a:xfrm rot="0">
            <a:off x="6652012" y="3855294"/>
            <a:ext cx="3027113" cy="488915"/>
          </a:xfrm>
          <a:prstGeom prst="rect">
            <a:avLst/>
          </a:prstGeom>
        </p:spPr>
        <p:txBody>
          <a:bodyPr anchor="t" rtlCol="false" tIns="0" lIns="0" bIns="0" rIns="0">
            <a:spAutoFit/>
          </a:bodyPr>
          <a:lstStyle/>
          <a:p>
            <a:pPr algn="ctr">
              <a:lnSpc>
                <a:spcPts val="4026"/>
              </a:lnSpc>
              <a:spcBef>
                <a:spcPct val="0"/>
              </a:spcBef>
            </a:pPr>
            <a:r>
              <a:rPr lang="en-US" sz="2876" spc="28">
                <a:solidFill>
                  <a:srgbClr val="FEFEFE"/>
                </a:solidFill>
                <a:latin typeface="Canva Sans 1"/>
              </a:rPr>
              <a:t>Shiftting</a:t>
            </a:r>
          </a:p>
        </p:txBody>
      </p:sp>
      <p:sp>
        <p:nvSpPr>
          <p:cNvPr name="TextBox 17" id="17"/>
          <p:cNvSpPr txBox="true"/>
          <p:nvPr/>
        </p:nvSpPr>
        <p:spPr>
          <a:xfrm rot="0">
            <a:off x="1878175" y="3844864"/>
            <a:ext cx="3027113" cy="488915"/>
          </a:xfrm>
          <a:prstGeom prst="rect">
            <a:avLst/>
          </a:prstGeom>
        </p:spPr>
        <p:txBody>
          <a:bodyPr anchor="t" rtlCol="false" tIns="0" lIns="0" bIns="0" rIns="0">
            <a:spAutoFit/>
          </a:bodyPr>
          <a:lstStyle/>
          <a:p>
            <a:pPr algn="ctr">
              <a:lnSpc>
                <a:spcPts val="4026"/>
              </a:lnSpc>
              <a:spcBef>
                <a:spcPct val="0"/>
              </a:spcBef>
            </a:pPr>
            <a:r>
              <a:rPr lang="en-US" sz="2876" spc="28">
                <a:solidFill>
                  <a:srgbClr val="FEFEFE"/>
                </a:solidFill>
                <a:latin typeface="Canva Sans 1"/>
              </a:rPr>
              <a:t>Rotation</a:t>
            </a:r>
          </a:p>
        </p:txBody>
      </p:sp>
      <p:grpSp>
        <p:nvGrpSpPr>
          <p:cNvPr name="Group 18" id="18"/>
          <p:cNvGrpSpPr/>
          <p:nvPr/>
        </p:nvGrpSpPr>
        <p:grpSpPr>
          <a:xfrm rot="0">
            <a:off x="1240301" y="6120603"/>
            <a:ext cx="4306927" cy="2147600"/>
            <a:chOff x="0" y="0"/>
            <a:chExt cx="1046652" cy="521901"/>
          </a:xfrm>
        </p:grpSpPr>
        <p:sp>
          <p:nvSpPr>
            <p:cNvPr name="Freeform 19" id="19"/>
            <p:cNvSpPr/>
            <p:nvPr/>
          </p:nvSpPr>
          <p:spPr>
            <a:xfrm flipH="false" flipV="false" rot="0">
              <a:off x="0" y="0"/>
              <a:ext cx="1046652" cy="521901"/>
            </a:xfrm>
            <a:custGeom>
              <a:avLst/>
              <a:gdLst/>
              <a:ahLst/>
              <a:cxnLst/>
              <a:rect r="r" b="b" t="t" l="l"/>
              <a:pathLst>
                <a:path h="521901" w="1046652">
                  <a:moveTo>
                    <a:pt x="32356" y="0"/>
                  </a:moveTo>
                  <a:lnTo>
                    <a:pt x="1014296" y="0"/>
                  </a:lnTo>
                  <a:cubicBezTo>
                    <a:pt x="1032166" y="0"/>
                    <a:pt x="1046652" y="14486"/>
                    <a:pt x="1046652" y="32356"/>
                  </a:cubicBezTo>
                  <a:lnTo>
                    <a:pt x="1046652" y="489545"/>
                  </a:lnTo>
                  <a:cubicBezTo>
                    <a:pt x="1046652" y="498127"/>
                    <a:pt x="1043243" y="506356"/>
                    <a:pt x="1037175" y="512424"/>
                  </a:cubicBezTo>
                  <a:cubicBezTo>
                    <a:pt x="1031107" y="518492"/>
                    <a:pt x="1022877" y="521901"/>
                    <a:pt x="1014296" y="521901"/>
                  </a:cubicBezTo>
                  <a:lnTo>
                    <a:pt x="32356" y="521901"/>
                  </a:lnTo>
                  <a:cubicBezTo>
                    <a:pt x="23775" y="521901"/>
                    <a:pt x="15545" y="518492"/>
                    <a:pt x="9477" y="512424"/>
                  </a:cubicBezTo>
                  <a:cubicBezTo>
                    <a:pt x="3409" y="506356"/>
                    <a:pt x="0" y="498127"/>
                    <a:pt x="0" y="489545"/>
                  </a:cubicBezTo>
                  <a:lnTo>
                    <a:pt x="0" y="32356"/>
                  </a:lnTo>
                  <a:cubicBezTo>
                    <a:pt x="0" y="23775"/>
                    <a:pt x="3409" y="15545"/>
                    <a:pt x="9477" y="9477"/>
                  </a:cubicBezTo>
                  <a:cubicBezTo>
                    <a:pt x="15545" y="3409"/>
                    <a:pt x="23775" y="0"/>
                    <a:pt x="32356" y="0"/>
                  </a:cubicBezTo>
                  <a:close/>
                </a:path>
              </a:pathLst>
            </a:custGeom>
            <a:gradFill rotWithShape="true">
              <a:gsLst>
                <a:gs pos="0">
                  <a:srgbClr val="004AAD">
                    <a:alpha val="100000"/>
                  </a:srgbClr>
                </a:gs>
                <a:gs pos="100000">
                  <a:srgbClr val="CB6CE6">
                    <a:alpha val="100000"/>
                  </a:srgbClr>
                </a:gs>
              </a:gsLst>
              <a:lin ang="0"/>
            </a:gradFill>
            <a:ln w="38100" cap="sq">
              <a:gradFill>
                <a:gsLst>
                  <a:gs pos="0">
                    <a:srgbClr val="5170FF">
                      <a:alpha val="100000"/>
                    </a:srgbClr>
                  </a:gs>
                  <a:gs pos="100000">
                    <a:srgbClr val="FF66C4">
                      <a:alpha val="100000"/>
                    </a:srgbClr>
                  </a:gs>
                </a:gsLst>
                <a:lin ang="0"/>
              </a:gradFill>
              <a:prstDash val="solid"/>
              <a:miter/>
            </a:ln>
          </p:spPr>
        </p:sp>
        <p:sp>
          <p:nvSpPr>
            <p:cNvPr name="TextBox 20" id="20"/>
            <p:cNvSpPr txBox="true"/>
            <p:nvPr/>
          </p:nvSpPr>
          <p:spPr>
            <a:xfrm>
              <a:off x="0" y="-47625"/>
              <a:ext cx="1046652" cy="569526"/>
            </a:xfrm>
            <a:prstGeom prst="rect">
              <a:avLst/>
            </a:prstGeom>
          </p:spPr>
          <p:txBody>
            <a:bodyPr anchor="ctr" rtlCol="false" tIns="50800" lIns="50800" bIns="50800" rIns="50800"/>
            <a:lstStyle/>
            <a:p>
              <a:pPr algn="ctr">
                <a:lnSpc>
                  <a:spcPts val="3212"/>
                </a:lnSpc>
              </a:pPr>
            </a:p>
          </p:txBody>
        </p:sp>
      </p:grpSp>
      <p:grpSp>
        <p:nvGrpSpPr>
          <p:cNvPr name="Group 21" id="21"/>
          <p:cNvGrpSpPr/>
          <p:nvPr/>
        </p:nvGrpSpPr>
        <p:grpSpPr>
          <a:xfrm rot="0">
            <a:off x="2129708" y="5910284"/>
            <a:ext cx="2289468" cy="672242"/>
            <a:chOff x="0" y="0"/>
            <a:chExt cx="405394" cy="119033"/>
          </a:xfrm>
        </p:grpSpPr>
        <p:sp>
          <p:nvSpPr>
            <p:cNvPr name="Freeform 22" id="22"/>
            <p:cNvSpPr/>
            <p:nvPr/>
          </p:nvSpPr>
          <p:spPr>
            <a:xfrm flipH="false" flipV="false" rot="0">
              <a:off x="0" y="0"/>
              <a:ext cx="405394" cy="119033"/>
            </a:xfrm>
            <a:custGeom>
              <a:avLst/>
              <a:gdLst/>
              <a:ahLst/>
              <a:cxnLst/>
              <a:rect r="r" b="b" t="t" l="l"/>
              <a:pathLst>
                <a:path h="119033" w="405394">
                  <a:moveTo>
                    <a:pt x="47342" y="0"/>
                  </a:moveTo>
                  <a:lnTo>
                    <a:pt x="358053" y="0"/>
                  </a:lnTo>
                  <a:cubicBezTo>
                    <a:pt x="370609" y="0"/>
                    <a:pt x="382650" y="4988"/>
                    <a:pt x="391528" y="13866"/>
                  </a:cubicBezTo>
                  <a:cubicBezTo>
                    <a:pt x="400407" y="22744"/>
                    <a:pt x="405394" y="34786"/>
                    <a:pt x="405394" y="47342"/>
                  </a:cubicBezTo>
                  <a:lnTo>
                    <a:pt x="405394" y="71692"/>
                  </a:lnTo>
                  <a:cubicBezTo>
                    <a:pt x="405394" y="84248"/>
                    <a:pt x="400407" y="96289"/>
                    <a:pt x="391528" y="105167"/>
                  </a:cubicBezTo>
                  <a:cubicBezTo>
                    <a:pt x="382650" y="114046"/>
                    <a:pt x="370609" y="119033"/>
                    <a:pt x="358053" y="119033"/>
                  </a:cubicBezTo>
                  <a:lnTo>
                    <a:pt x="47342" y="119033"/>
                  </a:lnTo>
                  <a:cubicBezTo>
                    <a:pt x="34786" y="119033"/>
                    <a:pt x="22744" y="114046"/>
                    <a:pt x="13866" y="105167"/>
                  </a:cubicBezTo>
                  <a:cubicBezTo>
                    <a:pt x="4988" y="96289"/>
                    <a:pt x="0" y="84248"/>
                    <a:pt x="0" y="71692"/>
                  </a:cubicBezTo>
                  <a:lnTo>
                    <a:pt x="0" y="47342"/>
                  </a:lnTo>
                  <a:cubicBezTo>
                    <a:pt x="0" y="34786"/>
                    <a:pt x="4988" y="22744"/>
                    <a:pt x="13866" y="13866"/>
                  </a:cubicBezTo>
                  <a:cubicBezTo>
                    <a:pt x="22744" y="4988"/>
                    <a:pt x="34786" y="0"/>
                    <a:pt x="47342" y="0"/>
                  </a:cubicBezTo>
                  <a:close/>
                </a:path>
              </a:pathLst>
            </a:custGeom>
            <a:gradFill rotWithShape="true">
              <a:gsLst>
                <a:gs pos="0">
                  <a:srgbClr val="5170FF">
                    <a:alpha val="100000"/>
                  </a:srgbClr>
                </a:gs>
                <a:gs pos="100000">
                  <a:srgbClr val="FF66C4">
                    <a:alpha val="100000"/>
                  </a:srgbClr>
                </a:gs>
              </a:gsLst>
              <a:lin ang="0"/>
            </a:gradFill>
          </p:spPr>
        </p:sp>
        <p:sp>
          <p:nvSpPr>
            <p:cNvPr name="TextBox 23" id="23"/>
            <p:cNvSpPr txBox="true"/>
            <p:nvPr/>
          </p:nvSpPr>
          <p:spPr>
            <a:xfrm>
              <a:off x="0" y="-47625"/>
              <a:ext cx="405394" cy="166658"/>
            </a:xfrm>
            <a:prstGeom prst="rect">
              <a:avLst/>
            </a:prstGeom>
          </p:spPr>
          <p:txBody>
            <a:bodyPr anchor="ctr" rtlCol="false" tIns="50800" lIns="50800" bIns="50800" rIns="50800"/>
            <a:lstStyle/>
            <a:p>
              <a:pPr algn="ctr">
                <a:lnSpc>
                  <a:spcPts val="3212"/>
                </a:lnSpc>
              </a:pPr>
              <a:r>
                <a:rPr lang="en-US" sz="2294" spc="22">
                  <a:solidFill>
                    <a:srgbClr val="FEFEFE"/>
                  </a:solidFill>
                  <a:latin typeface="Canva Sans 1 Bold"/>
                </a:rPr>
                <a:t>03</a:t>
              </a:r>
            </a:p>
          </p:txBody>
        </p:sp>
      </p:grpSp>
      <p:grpSp>
        <p:nvGrpSpPr>
          <p:cNvPr name="Group 24" id="24"/>
          <p:cNvGrpSpPr/>
          <p:nvPr/>
        </p:nvGrpSpPr>
        <p:grpSpPr>
          <a:xfrm rot="0">
            <a:off x="6012105" y="6120603"/>
            <a:ext cx="4306927" cy="2147600"/>
            <a:chOff x="0" y="0"/>
            <a:chExt cx="1046652" cy="521901"/>
          </a:xfrm>
        </p:grpSpPr>
        <p:sp>
          <p:nvSpPr>
            <p:cNvPr name="Freeform 25" id="25"/>
            <p:cNvSpPr/>
            <p:nvPr/>
          </p:nvSpPr>
          <p:spPr>
            <a:xfrm flipH="false" flipV="false" rot="0">
              <a:off x="0" y="0"/>
              <a:ext cx="1046652" cy="521901"/>
            </a:xfrm>
            <a:custGeom>
              <a:avLst/>
              <a:gdLst/>
              <a:ahLst/>
              <a:cxnLst/>
              <a:rect r="r" b="b" t="t" l="l"/>
              <a:pathLst>
                <a:path h="521901" w="1046652">
                  <a:moveTo>
                    <a:pt x="32356" y="0"/>
                  </a:moveTo>
                  <a:lnTo>
                    <a:pt x="1014296" y="0"/>
                  </a:lnTo>
                  <a:cubicBezTo>
                    <a:pt x="1032166" y="0"/>
                    <a:pt x="1046652" y="14486"/>
                    <a:pt x="1046652" y="32356"/>
                  </a:cubicBezTo>
                  <a:lnTo>
                    <a:pt x="1046652" y="489545"/>
                  </a:lnTo>
                  <a:cubicBezTo>
                    <a:pt x="1046652" y="498127"/>
                    <a:pt x="1043243" y="506356"/>
                    <a:pt x="1037175" y="512424"/>
                  </a:cubicBezTo>
                  <a:cubicBezTo>
                    <a:pt x="1031107" y="518492"/>
                    <a:pt x="1022877" y="521901"/>
                    <a:pt x="1014296" y="521901"/>
                  </a:cubicBezTo>
                  <a:lnTo>
                    <a:pt x="32356" y="521901"/>
                  </a:lnTo>
                  <a:cubicBezTo>
                    <a:pt x="23775" y="521901"/>
                    <a:pt x="15545" y="518492"/>
                    <a:pt x="9477" y="512424"/>
                  </a:cubicBezTo>
                  <a:cubicBezTo>
                    <a:pt x="3409" y="506356"/>
                    <a:pt x="0" y="498127"/>
                    <a:pt x="0" y="489545"/>
                  </a:cubicBezTo>
                  <a:lnTo>
                    <a:pt x="0" y="32356"/>
                  </a:lnTo>
                  <a:cubicBezTo>
                    <a:pt x="0" y="23775"/>
                    <a:pt x="3409" y="15545"/>
                    <a:pt x="9477" y="9477"/>
                  </a:cubicBezTo>
                  <a:cubicBezTo>
                    <a:pt x="15545" y="3409"/>
                    <a:pt x="23775" y="0"/>
                    <a:pt x="32356" y="0"/>
                  </a:cubicBezTo>
                  <a:close/>
                </a:path>
              </a:pathLst>
            </a:custGeom>
            <a:gradFill rotWithShape="true">
              <a:gsLst>
                <a:gs pos="0">
                  <a:srgbClr val="004AAD">
                    <a:alpha val="100000"/>
                  </a:srgbClr>
                </a:gs>
                <a:gs pos="100000">
                  <a:srgbClr val="CB6CE6">
                    <a:alpha val="100000"/>
                  </a:srgbClr>
                </a:gs>
              </a:gsLst>
              <a:lin ang="0"/>
            </a:gradFill>
            <a:ln w="38100" cap="sq">
              <a:gradFill>
                <a:gsLst>
                  <a:gs pos="0">
                    <a:srgbClr val="5170FF">
                      <a:alpha val="100000"/>
                    </a:srgbClr>
                  </a:gs>
                  <a:gs pos="100000">
                    <a:srgbClr val="FF66C4">
                      <a:alpha val="100000"/>
                    </a:srgbClr>
                  </a:gs>
                </a:gsLst>
                <a:lin ang="0"/>
              </a:gradFill>
              <a:prstDash val="solid"/>
              <a:miter/>
            </a:ln>
          </p:spPr>
        </p:sp>
        <p:sp>
          <p:nvSpPr>
            <p:cNvPr name="TextBox 26" id="26"/>
            <p:cNvSpPr txBox="true"/>
            <p:nvPr/>
          </p:nvSpPr>
          <p:spPr>
            <a:xfrm>
              <a:off x="0" y="-47625"/>
              <a:ext cx="1046652" cy="569526"/>
            </a:xfrm>
            <a:prstGeom prst="rect">
              <a:avLst/>
            </a:prstGeom>
          </p:spPr>
          <p:txBody>
            <a:bodyPr anchor="ctr" rtlCol="false" tIns="50800" lIns="50800" bIns="50800" rIns="50800"/>
            <a:lstStyle/>
            <a:p>
              <a:pPr algn="ctr">
                <a:lnSpc>
                  <a:spcPts val="3212"/>
                </a:lnSpc>
              </a:pPr>
            </a:p>
          </p:txBody>
        </p:sp>
      </p:grpSp>
      <p:grpSp>
        <p:nvGrpSpPr>
          <p:cNvPr name="Group 27" id="27"/>
          <p:cNvGrpSpPr/>
          <p:nvPr/>
        </p:nvGrpSpPr>
        <p:grpSpPr>
          <a:xfrm rot="0">
            <a:off x="6901511" y="5910284"/>
            <a:ext cx="2289468" cy="672242"/>
            <a:chOff x="0" y="0"/>
            <a:chExt cx="405394" cy="119033"/>
          </a:xfrm>
        </p:grpSpPr>
        <p:sp>
          <p:nvSpPr>
            <p:cNvPr name="Freeform 28" id="28"/>
            <p:cNvSpPr/>
            <p:nvPr/>
          </p:nvSpPr>
          <p:spPr>
            <a:xfrm flipH="false" flipV="false" rot="0">
              <a:off x="0" y="0"/>
              <a:ext cx="405394" cy="119033"/>
            </a:xfrm>
            <a:custGeom>
              <a:avLst/>
              <a:gdLst/>
              <a:ahLst/>
              <a:cxnLst/>
              <a:rect r="r" b="b" t="t" l="l"/>
              <a:pathLst>
                <a:path h="119033" w="405394">
                  <a:moveTo>
                    <a:pt x="47342" y="0"/>
                  </a:moveTo>
                  <a:lnTo>
                    <a:pt x="358053" y="0"/>
                  </a:lnTo>
                  <a:cubicBezTo>
                    <a:pt x="370609" y="0"/>
                    <a:pt x="382650" y="4988"/>
                    <a:pt x="391528" y="13866"/>
                  </a:cubicBezTo>
                  <a:cubicBezTo>
                    <a:pt x="400407" y="22744"/>
                    <a:pt x="405394" y="34786"/>
                    <a:pt x="405394" y="47342"/>
                  </a:cubicBezTo>
                  <a:lnTo>
                    <a:pt x="405394" y="71692"/>
                  </a:lnTo>
                  <a:cubicBezTo>
                    <a:pt x="405394" y="84248"/>
                    <a:pt x="400407" y="96289"/>
                    <a:pt x="391528" y="105167"/>
                  </a:cubicBezTo>
                  <a:cubicBezTo>
                    <a:pt x="382650" y="114046"/>
                    <a:pt x="370609" y="119033"/>
                    <a:pt x="358053" y="119033"/>
                  </a:cubicBezTo>
                  <a:lnTo>
                    <a:pt x="47342" y="119033"/>
                  </a:lnTo>
                  <a:cubicBezTo>
                    <a:pt x="34786" y="119033"/>
                    <a:pt x="22744" y="114046"/>
                    <a:pt x="13866" y="105167"/>
                  </a:cubicBezTo>
                  <a:cubicBezTo>
                    <a:pt x="4988" y="96289"/>
                    <a:pt x="0" y="84248"/>
                    <a:pt x="0" y="71692"/>
                  </a:cubicBezTo>
                  <a:lnTo>
                    <a:pt x="0" y="47342"/>
                  </a:lnTo>
                  <a:cubicBezTo>
                    <a:pt x="0" y="34786"/>
                    <a:pt x="4988" y="22744"/>
                    <a:pt x="13866" y="13866"/>
                  </a:cubicBezTo>
                  <a:cubicBezTo>
                    <a:pt x="22744" y="4988"/>
                    <a:pt x="34786" y="0"/>
                    <a:pt x="47342" y="0"/>
                  </a:cubicBezTo>
                  <a:close/>
                </a:path>
              </a:pathLst>
            </a:custGeom>
            <a:gradFill rotWithShape="true">
              <a:gsLst>
                <a:gs pos="0">
                  <a:srgbClr val="5170FF">
                    <a:alpha val="100000"/>
                  </a:srgbClr>
                </a:gs>
                <a:gs pos="100000">
                  <a:srgbClr val="FF66C4">
                    <a:alpha val="100000"/>
                  </a:srgbClr>
                </a:gs>
              </a:gsLst>
              <a:lin ang="0"/>
            </a:gradFill>
          </p:spPr>
        </p:sp>
        <p:sp>
          <p:nvSpPr>
            <p:cNvPr name="TextBox 29" id="29"/>
            <p:cNvSpPr txBox="true"/>
            <p:nvPr/>
          </p:nvSpPr>
          <p:spPr>
            <a:xfrm>
              <a:off x="0" y="-47625"/>
              <a:ext cx="405394" cy="166658"/>
            </a:xfrm>
            <a:prstGeom prst="rect">
              <a:avLst/>
            </a:prstGeom>
          </p:spPr>
          <p:txBody>
            <a:bodyPr anchor="ctr" rtlCol="false" tIns="50800" lIns="50800" bIns="50800" rIns="50800"/>
            <a:lstStyle/>
            <a:p>
              <a:pPr algn="ctr">
                <a:lnSpc>
                  <a:spcPts val="3212"/>
                </a:lnSpc>
              </a:pPr>
              <a:r>
                <a:rPr lang="en-US" sz="2294" spc="22">
                  <a:solidFill>
                    <a:srgbClr val="FEFEFE"/>
                  </a:solidFill>
                  <a:latin typeface="Canva Sans 1 Bold"/>
                </a:rPr>
                <a:t>04</a:t>
              </a:r>
            </a:p>
          </p:txBody>
        </p:sp>
      </p:grpSp>
      <p:sp>
        <p:nvSpPr>
          <p:cNvPr name="TextBox 30" id="30"/>
          <p:cNvSpPr txBox="true"/>
          <p:nvPr/>
        </p:nvSpPr>
        <p:spPr>
          <a:xfrm rot="0">
            <a:off x="6652012" y="6775188"/>
            <a:ext cx="3027113" cy="488915"/>
          </a:xfrm>
          <a:prstGeom prst="rect">
            <a:avLst/>
          </a:prstGeom>
        </p:spPr>
        <p:txBody>
          <a:bodyPr anchor="t" rtlCol="false" tIns="0" lIns="0" bIns="0" rIns="0">
            <a:spAutoFit/>
          </a:bodyPr>
          <a:lstStyle/>
          <a:p>
            <a:pPr algn="ctr">
              <a:lnSpc>
                <a:spcPts val="4026"/>
              </a:lnSpc>
              <a:spcBef>
                <a:spcPct val="0"/>
              </a:spcBef>
            </a:pPr>
            <a:r>
              <a:rPr lang="en-US" sz="2876" spc="28">
                <a:solidFill>
                  <a:srgbClr val="FEFEFE"/>
                </a:solidFill>
                <a:latin typeface="Canva Sans 1"/>
              </a:rPr>
              <a:t>Flibbing</a:t>
            </a:r>
          </a:p>
        </p:txBody>
      </p:sp>
      <p:sp>
        <p:nvSpPr>
          <p:cNvPr name="TextBox 31" id="31"/>
          <p:cNvSpPr txBox="true"/>
          <p:nvPr/>
        </p:nvSpPr>
        <p:spPr>
          <a:xfrm rot="0">
            <a:off x="1878175" y="6764759"/>
            <a:ext cx="3027113" cy="488915"/>
          </a:xfrm>
          <a:prstGeom prst="rect">
            <a:avLst/>
          </a:prstGeom>
        </p:spPr>
        <p:txBody>
          <a:bodyPr anchor="t" rtlCol="false" tIns="0" lIns="0" bIns="0" rIns="0">
            <a:spAutoFit/>
          </a:bodyPr>
          <a:lstStyle/>
          <a:p>
            <a:pPr algn="ctr">
              <a:lnSpc>
                <a:spcPts val="4026"/>
              </a:lnSpc>
              <a:spcBef>
                <a:spcPct val="0"/>
              </a:spcBef>
            </a:pPr>
            <a:r>
              <a:rPr lang="en-US" sz="2876" spc="28">
                <a:solidFill>
                  <a:srgbClr val="FEFEFE"/>
                </a:solidFill>
                <a:latin typeface="Canva Sans 1"/>
              </a:rPr>
              <a:t>Zooming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1245E"/>
        </a:solidFill>
      </p:bgPr>
    </p:bg>
    <p:spTree>
      <p:nvGrpSpPr>
        <p:cNvPr id="1" name=""/>
        <p:cNvGrpSpPr/>
        <p:nvPr/>
      </p:nvGrpSpPr>
      <p:grpSpPr>
        <a:xfrm>
          <a:off x="0" y="0"/>
          <a:ext cx="0" cy="0"/>
          <a:chOff x="0" y="0"/>
          <a:chExt cx="0" cy="0"/>
        </a:xfrm>
      </p:grpSpPr>
      <p:sp>
        <p:nvSpPr>
          <p:cNvPr name="Freeform 2" id="2"/>
          <p:cNvSpPr/>
          <p:nvPr/>
        </p:nvSpPr>
        <p:spPr>
          <a:xfrm flipH="false" flipV="false" rot="0">
            <a:off x="9917333" y="10287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stretch>
              <a:fillRect l="0" t="0" r="0" b="0"/>
            </a:stretch>
          </a:blipFill>
        </p:spPr>
      </p:sp>
      <p:sp>
        <p:nvSpPr>
          <p:cNvPr name="TextBox 3" id="3"/>
          <p:cNvSpPr txBox="true"/>
          <p:nvPr/>
        </p:nvSpPr>
        <p:spPr>
          <a:xfrm rot="0">
            <a:off x="1028700" y="762000"/>
            <a:ext cx="11579428" cy="1661794"/>
          </a:xfrm>
          <a:prstGeom prst="rect">
            <a:avLst/>
          </a:prstGeom>
        </p:spPr>
        <p:txBody>
          <a:bodyPr anchor="t" rtlCol="false" tIns="0" lIns="0" bIns="0" rIns="0">
            <a:spAutoFit/>
          </a:bodyPr>
          <a:lstStyle/>
          <a:p>
            <a:pPr algn="ctr">
              <a:lnSpc>
                <a:spcPts val="12880"/>
              </a:lnSpc>
            </a:pPr>
            <a:r>
              <a:rPr lang="en-US" sz="9200">
                <a:solidFill>
                  <a:srgbClr val="FEFEFE"/>
                </a:solidFill>
                <a:latin typeface="Maharlika"/>
              </a:rPr>
              <a:t>Model Architecture</a:t>
            </a:r>
          </a:p>
        </p:txBody>
      </p:sp>
      <p:sp>
        <p:nvSpPr>
          <p:cNvPr name="TextBox 4" id="4"/>
          <p:cNvSpPr txBox="true"/>
          <p:nvPr/>
        </p:nvSpPr>
        <p:spPr>
          <a:xfrm rot="0">
            <a:off x="1028700" y="3466669"/>
            <a:ext cx="8888633" cy="3769356"/>
          </a:xfrm>
          <a:prstGeom prst="rect">
            <a:avLst/>
          </a:prstGeom>
        </p:spPr>
        <p:txBody>
          <a:bodyPr anchor="t" rtlCol="false" tIns="0" lIns="0" bIns="0" rIns="0">
            <a:spAutoFit/>
          </a:bodyPr>
          <a:lstStyle/>
          <a:p>
            <a:pPr marL="580678" indent="-290339" lvl="1">
              <a:lnSpc>
                <a:spcPts val="3765"/>
              </a:lnSpc>
              <a:buFont typeface="Arial"/>
              <a:buChar char="•"/>
            </a:pPr>
            <a:r>
              <a:rPr lang="en-US" sz="2689">
                <a:solidFill>
                  <a:srgbClr val="FEFEFE"/>
                </a:solidFill>
                <a:latin typeface="Tenor Sans"/>
              </a:rPr>
              <a:t>Our model has 5 encoders and 4 decoders </a:t>
            </a:r>
          </a:p>
          <a:p>
            <a:pPr marL="580678" indent="-290339" lvl="1">
              <a:lnSpc>
                <a:spcPts val="3765"/>
              </a:lnSpc>
              <a:buFont typeface="Arial"/>
              <a:buChar char="•"/>
            </a:pPr>
            <a:r>
              <a:rPr lang="en-US" sz="2689">
                <a:solidFill>
                  <a:srgbClr val="FEFEFE"/>
                </a:solidFill>
                <a:latin typeface="Tenor Sans"/>
              </a:rPr>
              <a:t>each encoder and decoder contain Conv2D and activation function ‘relu’ and batch normalization and max pooling </a:t>
            </a:r>
          </a:p>
          <a:p>
            <a:pPr marL="580678" indent="-290339" lvl="1">
              <a:lnSpc>
                <a:spcPts val="3765"/>
              </a:lnSpc>
              <a:buFont typeface="Arial"/>
              <a:buChar char="•"/>
            </a:pPr>
            <a:r>
              <a:rPr lang="en-US" sz="2689">
                <a:solidFill>
                  <a:srgbClr val="FEFEFE"/>
                </a:solidFill>
                <a:latin typeface="Tenor Sans"/>
              </a:rPr>
              <a:t>and learning rate 1e-4 using decay learning rate</a:t>
            </a:r>
          </a:p>
          <a:p>
            <a:pPr marL="580678" indent="-290339" lvl="1">
              <a:lnSpc>
                <a:spcPts val="3765"/>
              </a:lnSpc>
              <a:buFont typeface="Arial"/>
              <a:buChar char="•"/>
            </a:pPr>
            <a:r>
              <a:rPr lang="en-US" sz="2689">
                <a:solidFill>
                  <a:srgbClr val="FEFEFE"/>
                </a:solidFill>
                <a:latin typeface="Tenor Sans"/>
              </a:rPr>
              <a:t>loss dice coef loss</a:t>
            </a:r>
          </a:p>
          <a:p>
            <a:pPr marL="580678" indent="-290339" lvl="1">
              <a:lnSpc>
                <a:spcPts val="3765"/>
              </a:lnSpc>
              <a:buFont typeface="Arial"/>
              <a:buChar char="•"/>
            </a:pPr>
            <a:r>
              <a:rPr lang="en-US" sz="2689">
                <a:solidFill>
                  <a:srgbClr val="FEFEFE"/>
                </a:solidFill>
                <a:latin typeface="Tenor Sans"/>
              </a:rPr>
              <a:t>optimizer Adam</a:t>
            </a:r>
          </a:p>
          <a:p>
            <a:pPr marL="580678" indent="-290339" lvl="1">
              <a:lnSpc>
                <a:spcPts val="3765"/>
              </a:lnSpc>
              <a:buFont typeface="Arial"/>
              <a:buChar char="•"/>
            </a:pPr>
            <a:r>
              <a:rPr lang="en-US" sz="2689">
                <a:solidFill>
                  <a:srgbClr val="FEFEFE"/>
                </a:solidFill>
                <a:latin typeface="Tenor Sans"/>
              </a:rPr>
              <a:t>epoch 150</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1245E"/>
        </a:solidFill>
      </p:bgPr>
    </p:bg>
    <p:spTree>
      <p:nvGrpSpPr>
        <p:cNvPr id="1" name=""/>
        <p:cNvGrpSpPr/>
        <p:nvPr/>
      </p:nvGrpSpPr>
      <p:grpSpPr>
        <a:xfrm>
          <a:off x="0" y="0"/>
          <a:ext cx="0" cy="0"/>
          <a:chOff x="0" y="0"/>
          <a:chExt cx="0" cy="0"/>
        </a:xfrm>
      </p:grpSpPr>
      <p:sp>
        <p:nvSpPr>
          <p:cNvPr name="Freeform 2" id="2"/>
          <p:cNvSpPr/>
          <p:nvPr/>
        </p:nvSpPr>
        <p:spPr>
          <a:xfrm flipH="false" flipV="false" rot="0">
            <a:off x="7910115" y="2688861"/>
            <a:ext cx="10107810" cy="6734207"/>
          </a:xfrm>
          <a:custGeom>
            <a:avLst/>
            <a:gdLst/>
            <a:ahLst/>
            <a:cxnLst/>
            <a:rect r="r" b="b" t="t" l="l"/>
            <a:pathLst>
              <a:path h="6734207" w="10107810">
                <a:moveTo>
                  <a:pt x="0" y="0"/>
                </a:moveTo>
                <a:lnTo>
                  <a:pt x="10107810" y="0"/>
                </a:lnTo>
                <a:lnTo>
                  <a:pt x="10107810" y="6734206"/>
                </a:lnTo>
                <a:lnTo>
                  <a:pt x="0" y="6734206"/>
                </a:lnTo>
                <a:lnTo>
                  <a:pt x="0" y="0"/>
                </a:lnTo>
                <a:close/>
              </a:path>
            </a:pathLst>
          </a:custGeom>
          <a:blipFill>
            <a:blip r:embed="rId2"/>
            <a:stretch>
              <a:fillRect l="0" t="0" r="0" b="0"/>
            </a:stretch>
          </a:blipFill>
        </p:spPr>
      </p:sp>
      <p:sp>
        <p:nvSpPr>
          <p:cNvPr name="TextBox 3" id="3"/>
          <p:cNvSpPr txBox="true"/>
          <p:nvPr/>
        </p:nvSpPr>
        <p:spPr>
          <a:xfrm rot="0">
            <a:off x="1028700" y="762000"/>
            <a:ext cx="14622763" cy="1661794"/>
          </a:xfrm>
          <a:prstGeom prst="rect">
            <a:avLst/>
          </a:prstGeom>
        </p:spPr>
        <p:txBody>
          <a:bodyPr anchor="t" rtlCol="false" tIns="0" lIns="0" bIns="0" rIns="0">
            <a:spAutoFit/>
          </a:bodyPr>
          <a:lstStyle/>
          <a:p>
            <a:pPr algn="ctr">
              <a:lnSpc>
                <a:spcPts val="12880"/>
              </a:lnSpc>
            </a:pPr>
            <a:r>
              <a:rPr lang="en-US" sz="9200">
                <a:solidFill>
                  <a:srgbClr val="FEFEFE"/>
                </a:solidFill>
                <a:latin typeface="Maharlika"/>
              </a:rPr>
              <a:t>What is U-net?</a:t>
            </a:r>
          </a:p>
        </p:txBody>
      </p:sp>
      <p:sp>
        <p:nvSpPr>
          <p:cNvPr name="TextBox 4" id="4"/>
          <p:cNvSpPr txBox="true"/>
          <p:nvPr/>
        </p:nvSpPr>
        <p:spPr>
          <a:xfrm rot="0">
            <a:off x="553179" y="2982904"/>
            <a:ext cx="7034506" cy="3882634"/>
          </a:xfrm>
          <a:prstGeom prst="rect">
            <a:avLst/>
          </a:prstGeom>
        </p:spPr>
        <p:txBody>
          <a:bodyPr anchor="t" rtlCol="false" tIns="0" lIns="0" bIns="0" rIns="0">
            <a:spAutoFit/>
          </a:bodyPr>
          <a:lstStyle/>
          <a:p>
            <a:pPr>
              <a:lnSpc>
                <a:spcPts val="3871"/>
              </a:lnSpc>
            </a:pPr>
            <a:r>
              <a:rPr lang="en-US" sz="2765">
                <a:solidFill>
                  <a:srgbClr val="FEFEFE"/>
                </a:solidFill>
                <a:latin typeface="Tenor Sans"/>
              </a:rPr>
              <a:t>U-Net is a popular deep-learning architecture for semantic segmentation. Originally developed for medical images, it had great success in this field. But, that was only the beginning! From satellite images to handwritten characters, the architecture has improved performance on a range of data types.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1245E"/>
        </a:solidFill>
      </p:bgPr>
    </p:bg>
    <p:spTree>
      <p:nvGrpSpPr>
        <p:cNvPr id="1" name=""/>
        <p:cNvGrpSpPr/>
        <p:nvPr/>
      </p:nvGrpSpPr>
      <p:grpSpPr>
        <a:xfrm>
          <a:off x="0" y="0"/>
          <a:ext cx="0" cy="0"/>
          <a:chOff x="0" y="0"/>
          <a:chExt cx="0" cy="0"/>
        </a:xfrm>
      </p:grpSpPr>
      <p:sp>
        <p:nvSpPr>
          <p:cNvPr name="Freeform 2" id="2"/>
          <p:cNvSpPr/>
          <p:nvPr/>
        </p:nvSpPr>
        <p:spPr>
          <a:xfrm flipH="false" flipV="false" rot="0">
            <a:off x="9917333" y="10287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stretch>
              <a:fillRect l="0" t="0" r="0" b="0"/>
            </a:stretch>
          </a:blipFill>
        </p:spPr>
      </p:sp>
      <p:sp>
        <p:nvSpPr>
          <p:cNvPr name="TextBox 3" id="3"/>
          <p:cNvSpPr txBox="true"/>
          <p:nvPr/>
        </p:nvSpPr>
        <p:spPr>
          <a:xfrm rot="0">
            <a:off x="442224" y="762000"/>
            <a:ext cx="13180349" cy="1661794"/>
          </a:xfrm>
          <a:prstGeom prst="rect">
            <a:avLst/>
          </a:prstGeom>
        </p:spPr>
        <p:txBody>
          <a:bodyPr anchor="t" rtlCol="false" tIns="0" lIns="0" bIns="0" rIns="0">
            <a:spAutoFit/>
          </a:bodyPr>
          <a:lstStyle/>
          <a:p>
            <a:pPr algn="ctr">
              <a:lnSpc>
                <a:spcPts val="12880"/>
              </a:lnSpc>
            </a:pPr>
            <a:r>
              <a:rPr lang="en-US" sz="9200">
                <a:solidFill>
                  <a:srgbClr val="FEFEFE"/>
                </a:solidFill>
                <a:latin typeface="Maharlika"/>
              </a:rPr>
              <a:t>Metrics and loss Used</a:t>
            </a:r>
          </a:p>
        </p:txBody>
      </p:sp>
      <p:sp>
        <p:nvSpPr>
          <p:cNvPr name="TextBox 4" id="4"/>
          <p:cNvSpPr txBox="true"/>
          <p:nvPr/>
        </p:nvSpPr>
        <p:spPr>
          <a:xfrm rot="0">
            <a:off x="1028700" y="2800939"/>
            <a:ext cx="8888633" cy="1412483"/>
          </a:xfrm>
          <a:prstGeom prst="rect">
            <a:avLst/>
          </a:prstGeom>
        </p:spPr>
        <p:txBody>
          <a:bodyPr anchor="t" rtlCol="false" tIns="0" lIns="0" bIns="0" rIns="0">
            <a:spAutoFit/>
          </a:bodyPr>
          <a:lstStyle/>
          <a:p>
            <a:pPr>
              <a:lnSpc>
                <a:spcPts val="3765"/>
              </a:lnSpc>
            </a:pPr>
            <a:r>
              <a:rPr lang="en-US" sz="2689">
                <a:solidFill>
                  <a:srgbClr val="FEFEFE"/>
                </a:solidFill>
                <a:latin typeface="Tenor Sans"/>
              </a:rPr>
              <a:t>We employed three scores, namely accuracy score, Dice score, and IoU score, to comprehensively evaluate and measure performance in our analysis.</a:t>
            </a:r>
          </a:p>
        </p:txBody>
      </p:sp>
      <p:sp>
        <p:nvSpPr>
          <p:cNvPr name="TextBox 5" id="5"/>
          <p:cNvSpPr txBox="true"/>
          <p:nvPr/>
        </p:nvSpPr>
        <p:spPr>
          <a:xfrm rot="0">
            <a:off x="1028700" y="4594422"/>
            <a:ext cx="8888633" cy="1412483"/>
          </a:xfrm>
          <a:prstGeom prst="rect">
            <a:avLst/>
          </a:prstGeom>
        </p:spPr>
        <p:txBody>
          <a:bodyPr anchor="t" rtlCol="false" tIns="0" lIns="0" bIns="0" rIns="0">
            <a:spAutoFit/>
          </a:bodyPr>
          <a:lstStyle/>
          <a:p>
            <a:pPr>
              <a:lnSpc>
                <a:spcPts val="3765"/>
              </a:lnSpc>
            </a:pPr>
            <a:r>
              <a:rPr lang="en-US" sz="2689">
                <a:solidFill>
                  <a:srgbClr val="FEFEFE"/>
                </a:solidFill>
                <a:latin typeface="Tenor Sans"/>
              </a:rPr>
              <a:t>We used the Dice score loss for calculating the loss for each epoch and for enhancing the weights at each epoch.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DAF3dDeNgnc</dc:identifier>
  <dcterms:modified xsi:type="dcterms:W3CDTF">2011-08-01T06:04:30Z</dcterms:modified>
  <cp:revision>1</cp:revision>
  <dc:title>Brain Tumor Segmentation</dc:title>
</cp:coreProperties>
</file>